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theme/theme13.xml" ContentType="application/vnd.openxmlformats-officedocument.theme+xml"/>
  <Override PartName="/ppt/slideLayouts/slideLayout20.xml" ContentType="application/vnd.openxmlformats-officedocument.presentationml.slideLayout+xml"/>
  <Override PartName="/ppt/theme/theme14.xml" ContentType="application/vnd.openxmlformats-officedocument.theme+xml"/>
  <Override PartName="/ppt/slideLayouts/slideLayout21.xml" ContentType="application/vnd.openxmlformats-officedocument.presentationml.slideLayout+xml"/>
  <Override PartName="/ppt/theme/theme15.xml" ContentType="application/vnd.openxmlformats-officedocument.theme+xml"/>
  <Override PartName="/ppt/slideLayouts/slideLayout22.xml" ContentType="application/vnd.openxmlformats-officedocument.presentationml.slideLayout+xml"/>
  <Override PartName="/ppt/theme/theme16.xml" ContentType="application/vnd.openxmlformats-officedocument.theme+xml"/>
  <Override PartName="/ppt/slideLayouts/slideLayout23.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68" r:id="rId2"/>
    <p:sldMasterId id="2147483870" r:id="rId3"/>
    <p:sldMasterId id="2147483872" r:id="rId4"/>
    <p:sldMasterId id="2147483874" r:id="rId5"/>
    <p:sldMasterId id="2147483878" r:id="rId6"/>
    <p:sldMasterId id="2147483890" r:id="rId7"/>
    <p:sldMasterId id="2147483914" r:id="rId8"/>
    <p:sldMasterId id="2147483916" r:id="rId9"/>
    <p:sldMasterId id="2147483918" r:id="rId10"/>
    <p:sldMasterId id="2147483920" r:id="rId11"/>
    <p:sldMasterId id="2147483922" r:id="rId12"/>
    <p:sldMasterId id="2147483926" r:id="rId13"/>
    <p:sldMasterId id="2147483928" r:id="rId14"/>
    <p:sldMasterId id="2147483930" r:id="rId15"/>
    <p:sldMasterId id="2147483932" r:id="rId16"/>
    <p:sldMasterId id="2147483936" r:id="rId17"/>
  </p:sldMasterIdLst>
  <p:notesMasterIdLst>
    <p:notesMasterId r:id="rId48"/>
  </p:notesMasterIdLst>
  <p:handoutMasterIdLst>
    <p:handoutMasterId r:id="rId49"/>
  </p:handoutMasterIdLst>
  <p:sldIdLst>
    <p:sldId id="257" r:id="rId18"/>
    <p:sldId id="357" r:id="rId19"/>
    <p:sldId id="303" r:id="rId20"/>
    <p:sldId id="355" r:id="rId21"/>
    <p:sldId id="356" r:id="rId22"/>
    <p:sldId id="308" r:id="rId23"/>
    <p:sldId id="325" r:id="rId24"/>
    <p:sldId id="326" r:id="rId25"/>
    <p:sldId id="327" r:id="rId26"/>
    <p:sldId id="328" r:id="rId27"/>
    <p:sldId id="330" r:id="rId28"/>
    <p:sldId id="361" r:id="rId29"/>
    <p:sldId id="362" r:id="rId30"/>
    <p:sldId id="364" r:id="rId31"/>
    <p:sldId id="315" r:id="rId32"/>
    <p:sldId id="358" r:id="rId33"/>
    <p:sldId id="317" r:id="rId34"/>
    <p:sldId id="359" r:id="rId35"/>
    <p:sldId id="360" r:id="rId36"/>
    <p:sldId id="319" r:id="rId37"/>
    <p:sldId id="336" r:id="rId38"/>
    <p:sldId id="348" r:id="rId39"/>
    <p:sldId id="349" r:id="rId40"/>
    <p:sldId id="350" r:id="rId41"/>
    <p:sldId id="351" r:id="rId42"/>
    <p:sldId id="352" r:id="rId43"/>
    <p:sldId id="354" r:id="rId44"/>
    <p:sldId id="322" r:id="rId45"/>
    <p:sldId id="323" r:id="rId46"/>
    <p:sldId id="298" r:id="rId47"/>
  </p:sldIdLst>
  <p:sldSz cx="9144000" cy="5143500" type="screen16x9"/>
  <p:notesSz cx="7010400" cy="9296400"/>
  <p:embeddedFontLst>
    <p:embeddedFont>
      <p:font typeface="Wingdings 3" panose="05040102010807070707" pitchFamily="18" charset="2"/>
      <p:regular r:id="rId50"/>
    </p:embeddedFont>
    <p:embeddedFont>
      <p:font typeface="Calibri" panose="020F0502020204030204" pitchFamily="34" charset="0"/>
      <p:regular r:id="rId51"/>
      <p:bold r:id="rId52"/>
      <p:italic r:id="rId53"/>
      <p:boldItalic r:id="rId54"/>
    </p:embeddedFont>
    <p:embeddedFont>
      <p:font typeface="Myriad Web Pro" panose="020B0604020202020204" charset="0"/>
      <p:regular r:id="rId55"/>
      <p:bold r:id="rId56"/>
      <p:italic r:id="rId57"/>
    </p:embeddedFont>
    <p:embeddedFont>
      <p:font typeface="ＭＳ Ｐゴシック" panose="020B0600070205080204" pitchFamily="34" charset="-128"/>
      <p:regular r:id="rId58"/>
    </p:embeddedFont>
    <p:embeddedFont>
      <p:font typeface="Franklin Gothic Heavy" panose="020B0903020102020204" pitchFamily="34" charset="0"/>
      <p:regular r:id="rId59"/>
      <p:italic r:id="rId6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F40"/>
    <a:srgbClr val="8B9B92"/>
    <a:srgbClr val="B2A97E"/>
    <a:srgbClr val="F3F3F3"/>
    <a:srgbClr val="532E63"/>
    <a:srgbClr val="6D7770"/>
    <a:srgbClr val="26BCD7"/>
    <a:srgbClr val="8B0E04"/>
    <a:srgbClr val="008BB0"/>
    <a:srgbClr val="695E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81308" autoAdjust="0"/>
  </p:normalViewPr>
  <p:slideViewPr>
    <p:cSldViewPr snapToGrid="0">
      <p:cViewPr varScale="1">
        <p:scale>
          <a:sx n="118" d="100"/>
          <a:sy n="118" d="100"/>
        </p:scale>
        <p:origin x="192"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font" Target="fonts/font3.fntdata"/><Relationship Id="rId60" Type="http://schemas.openxmlformats.org/officeDocument/2006/relationships/font" Target="fonts/font11.fntdata"/><Relationship Id="rId65"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85149541492498"/>
          <c:y val="2.7120650947939862E-2"/>
          <c:w val="0.75584295157297721"/>
          <c:h val="0.85633624870373637"/>
        </c:manualLayout>
      </c:layout>
      <c:lineChart>
        <c:grouping val="standard"/>
        <c:varyColors val="0"/>
        <c:ser>
          <c:idx val="1"/>
          <c:order val="1"/>
          <c:tx>
            <c:strRef>
              <c:f>'Source data'!$C$1</c:f>
              <c:strCache>
                <c:ptCount val="1"/>
                <c:pt idx="0">
                  <c:v>≥1 Tdap</c:v>
                </c:pt>
              </c:strCache>
            </c:strRef>
          </c:tx>
          <c:spPr>
            <a:ln>
              <a:solidFill>
                <a:srgbClr val="A9B1AC"/>
              </a:solidFill>
              <a:prstDash val="lgDashDotDot"/>
            </a:ln>
          </c:spPr>
          <c:marker>
            <c:symbol val="square"/>
            <c:size val="4"/>
            <c:spPr>
              <a:solidFill>
                <a:srgbClr val="A9B1AC"/>
              </a:solidFill>
              <a:ln>
                <a:solidFill>
                  <a:srgbClr val="A9B1AC"/>
                </a:solidFill>
              </a:ln>
            </c:spPr>
          </c:marker>
          <c:dPt>
            <c:idx val="8"/>
            <c:bubble3D val="0"/>
            <c:spPr>
              <a:ln>
                <a:solidFill>
                  <a:srgbClr val="A9B1AC"/>
                </a:solidFill>
                <a:prstDash val="lgDashDotDot"/>
              </a:ln>
            </c:spPr>
            <c:extLst>
              <c:ext xmlns:c16="http://schemas.microsoft.com/office/drawing/2014/chart" uri="{C3380CC4-5D6E-409C-BE32-E72D297353CC}">
                <c16:uniqueId val="{00000001-5367-4A56-8070-9BEB16E1B55B}"/>
              </c:ext>
            </c:extLst>
          </c:dPt>
          <c:dPt>
            <c:idx val="9"/>
            <c:bubble3D val="0"/>
            <c:spPr>
              <a:ln>
                <a:solidFill>
                  <a:srgbClr val="A9B1AC"/>
                </a:solidFill>
                <a:prstDash val="lgDashDotDot"/>
              </a:ln>
            </c:spPr>
            <c:extLst>
              <c:ext xmlns:c16="http://schemas.microsoft.com/office/drawing/2014/chart" uri="{C3380CC4-5D6E-409C-BE32-E72D297353CC}">
                <c16:uniqueId val="{00000003-5367-4A56-8070-9BEB16E1B55B}"/>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data'!$C$2:$C$11</c:f>
              <c:numCache>
                <c:formatCode>0.0</c:formatCode>
                <c:ptCount val="10"/>
                <c:pt idx="0">
                  <c:v>10.8</c:v>
                </c:pt>
                <c:pt idx="1">
                  <c:v>30.4</c:v>
                </c:pt>
                <c:pt idx="2">
                  <c:v>40.799999999999997</c:v>
                </c:pt>
                <c:pt idx="3">
                  <c:v>55.6</c:v>
                </c:pt>
                <c:pt idx="4">
                  <c:v>68.7</c:v>
                </c:pt>
                <c:pt idx="5">
                  <c:v>78.2</c:v>
                </c:pt>
                <c:pt idx="6">
                  <c:v>84.6</c:v>
                </c:pt>
                <c:pt idx="7">
                  <c:v>86</c:v>
                </c:pt>
              </c:numCache>
            </c:numRef>
          </c:val>
          <c:smooth val="0"/>
          <c:extLst>
            <c:ext xmlns:c16="http://schemas.microsoft.com/office/drawing/2014/chart" uri="{C3380CC4-5D6E-409C-BE32-E72D297353CC}">
              <c16:uniqueId val="{00000004-5367-4A56-8070-9BEB16E1B55B}"/>
            </c:ext>
          </c:extLst>
        </c:ser>
        <c:ser>
          <c:idx val="2"/>
          <c:order val="2"/>
          <c:tx>
            <c:strRef>
              <c:f>'Source data'!$D$1</c:f>
              <c:strCache>
                <c:ptCount val="1"/>
                <c:pt idx="0">
                  <c:v>Column1</c:v>
                </c:pt>
              </c:strCache>
            </c:strRef>
          </c:tx>
          <c:spPr>
            <a:ln>
              <a:solidFill>
                <a:srgbClr val="A9B1AC"/>
              </a:solidFill>
              <a:prstDash val="sysDash"/>
              <a:headEnd type="none"/>
            </a:ln>
          </c:spPr>
          <c:marker>
            <c:symbol val="square"/>
            <c:size val="4"/>
            <c:spPr>
              <a:solidFill>
                <a:srgbClr val="A9B1AC"/>
              </a:solidFill>
              <a:ln>
                <a:solidFill>
                  <a:srgbClr val="A9B1AC"/>
                </a:solidFill>
              </a:ln>
            </c:spPr>
          </c:marker>
          <c:dPt>
            <c:idx val="7"/>
            <c:bubble3D val="0"/>
            <c:extLst>
              <c:ext xmlns:c16="http://schemas.microsoft.com/office/drawing/2014/chart" uri="{C3380CC4-5D6E-409C-BE32-E72D297353CC}">
                <c16:uniqueId val="{00000005-5367-4A56-8070-9BEB16E1B55B}"/>
              </c:ext>
            </c:extLst>
          </c:dPt>
          <c:dPt>
            <c:idx val="8"/>
            <c:bubble3D val="0"/>
            <c:spPr>
              <a:ln>
                <a:solidFill>
                  <a:srgbClr val="A9B1AC"/>
                </a:solidFill>
                <a:prstDash val="solid"/>
                <a:headEnd type="none"/>
              </a:ln>
            </c:spPr>
            <c:extLst>
              <c:ext xmlns:c16="http://schemas.microsoft.com/office/drawing/2014/chart" uri="{C3380CC4-5D6E-409C-BE32-E72D297353CC}">
                <c16:uniqueId val="{00000007-5367-4A56-8070-9BEB16E1B55B}"/>
              </c:ext>
            </c:extLst>
          </c:dPt>
          <c:dPt>
            <c:idx val="9"/>
            <c:bubble3D val="0"/>
            <c:spPr>
              <a:ln>
                <a:solidFill>
                  <a:srgbClr val="A9B1AC"/>
                </a:solidFill>
                <a:prstDash val="solid"/>
                <a:headEnd type="none"/>
              </a:ln>
            </c:spPr>
            <c:extLst>
              <c:ext xmlns:c16="http://schemas.microsoft.com/office/drawing/2014/chart" uri="{C3380CC4-5D6E-409C-BE32-E72D297353CC}">
                <c16:uniqueId val="{00000009-5367-4A56-8070-9BEB16E1B55B}"/>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data'!$D$2:$D$11</c:f>
              <c:numCache>
                <c:formatCode>General</c:formatCode>
                <c:ptCount val="10"/>
                <c:pt idx="7" formatCode="0.0">
                  <c:v>84.7</c:v>
                </c:pt>
                <c:pt idx="8" formatCode="0.0">
                  <c:v>87.6</c:v>
                </c:pt>
                <c:pt idx="9" formatCode="0.0">
                  <c:v>86.4</c:v>
                </c:pt>
              </c:numCache>
            </c:numRef>
          </c:val>
          <c:smooth val="0"/>
          <c:extLst>
            <c:ext xmlns:c16="http://schemas.microsoft.com/office/drawing/2014/chart" uri="{C3380CC4-5D6E-409C-BE32-E72D297353CC}">
              <c16:uniqueId val="{0000000A-5367-4A56-8070-9BEB16E1B55B}"/>
            </c:ext>
          </c:extLst>
        </c:ser>
        <c:ser>
          <c:idx val="3"/>
          <c:order val="3"/>
          <c:tx>
            <c:strRef>
              <c:f>'Source data'!$E$1</c:f>
              <c:strCache>
                <c:ptCount val="1"/>
                <c:pt idx="0">
                  <c:v>≥1 MenACWY†</c:v>
                </c:pt>
              </c:strCache>
            </c:strRef>
          </c:tx>
          <c:spPr>
            <a:ln>
              <a:solidFill>
                <a:srgbClr val="7A003C"/>
              </a:solidFill>
              <a:prstDash val="sysDot"/>
            </a:ln>
          </c:spPr>
          <c:marker>
            <c:symbol val="diamond"/>
            <c:size val="4"/>
            <c:spPr>
              <a:solidFill>
                <a:srgbClr val="7A003C"/>
              </a:solidFill>
              <a:ln>
                <a:solidFill>
                  <a:srgbClr val="7A003C"/>
                </a:solidFill>
              </a:ln>
            </c:spPr>
          </c:marker>
          <c:dPt>
            <c:idx val="8"/>
            <c:bubble3D val="0"/>
            <c:extLst>
              <c:ext xmlns:c16="http://schemas.microsoft.com/office/drawing/2014/chart" uri="{C3380CC4-5D6E-409C-BE32-E72D297353CC}">
                <c16:uniqueId val="{0000000B-5367-4A56-8070-9BEB16E1B55B}"/>
              </c:ext>
            </c:extLst>
          </c:dPt>
          <c:dPt>
            <c:idx val="9"/>
            <c:bubble3D val="0"/>
            <c:extLst>
              <c:ext xmlns:c16="http://schemas.microsoft.com/office/drawing/2014/chart" uri="{C3380CC4-5D6E-409C-BE32-E72D297353CC}">
                <c16:uniqueId val="{0000000C-5367-4A56-8070-9BEB16E1B55B}"/>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data'!$E$2:$E$11</c:f>
              <c:numCache>
                <c:formatCode>0.0</c:formatCode>
                <c:ptCount val="10"/>
                <c:pt idx="0">
                  <c:v>11.7</c:v>
                </c:pt>
                <c:pt idx="1">
                  <c:v>32.4</c:v>
                </c:pt>
                <c:pt idx="2">
                  <c:v>41.8</c:v>
                </c:pt>
                <c:pt idx="3">
                  <c:v>53.6</c:v>
                </c:pt>
                <c:pt idx="4">
                  <c:v>62.7</c:v>
                </c:pt>
                <c:pt idx="5">
                  <c:v>70.5</c:v>
                </c:pt>
                <c:pt idx="6">
                  <c:v>74</c:v>
                </c:pt>
                <c:pt idx="7">
                  <c:v>77.8</c:v>
                </c:pt>
              </c:numCache>
            </c:numRef>
          </c:val>
          <c:smooth val="0"/>
          <c:extLst>
            <c:ext xmlns:c16="http://schemas.microsoft.com/office/drawing/2014/chart" uri="{C3380CC4-5D6E-409C-BE32-E72D297353CC}">
              <c16:uniqueId val="{0000000D-5367-4A56-8070-9BEB16E1B55B}"/>
            </c:ext>
          </c:extLst>
        </c:ser>
        <c:ser>
          <c:idx val="4"/>
          <c:order val="4"/>
          <c:tx>
            <c:strRef>
              <c:f>'Source data'!$F$1</c:f>
              <c:strCache>
                <c:ptCount val="1"/>
                <c:pt idx="0">
                  <c:v>Column2</c:v>
                </c:pt>
              </c:strCache>
            </c:strRef>
          </c:tx>
          <c:spPr>
            <a:ln>
              <a:solidFill>
                <a:srgbClr val="7A003C"/>
              </a:solidFill>
              <a:prstDash val="solid"/>
            </a:ln>
          </c:spPr>
          <c:marker>
            <c:symbol val="diamond"/>
            <c:size val="4"/>
            <c:spPr>
              <a:solidFill>
                <a:srgbClr val="7A003C"/>
              </a:solidFill>
              <a:ln>
                <a:solidFill>
                  <a:srgbClr val="7A003C"/>
                </a:solidFill>
              </a:ln>
            </c:spPr>
          </c:marker>
          <c:dPt>
            <c:idx val="8"/>
            <c:bubble3D val="0"/>
            <c:extLst>
              <c:ext xmlns:c16="http://schemas.microsoft.com/office/drawing/2014/chart" uri="{C3380CC4-5D6E-409C-BE32-E72D297353CC}">
                <c16:uniqueId val="{0000000E-5367-4A56-8070-9BEB16E1B55B}"/>
              </c:ext>
            </c:extLst>
          </c:dPt>
          <c:dPt>
            <c:idx val="9"/>
            <c:bubble3D val="0"/>
            <c:extLst>
              <c:ext xmlns:c16="http://schemas.microsoft.com/office/drawing/2014/chart" uri="{C3380CC4-5D6E-409C-BE32-E72D297353CC}">
                <c16:uniqueId val="{0000000F-5367-4A56-8070-9BEB16E1B55B}"/>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data'!$F$2:$F$11</c:f>
              <c:numCache>
                <c:formatCode>General</c:formatCode>
                <c:ptCount val="10"/>
                <c:pt idx="7" formatCode="0.0">
                  <c:v>76.599999999999994</c:v>
                </c:pt>
                <c:pt idx="8" formatCode="0.0">
                  <c:v>79.3</c:v>
                </c:pt>
                <c:pt idx="9" formatCode="0.0">
                  <c:v>81.3</c:v>
                </c:pt>
              </c:numCache>
            </c:numRef>
          </c:val>
          <c:smooth val="0"/>
          <c:extLst>
            <c:ext xmlns:c16="http://schemas.microsoft.com/office/drawing/2014/chart" uri="{C3380CC4-5D6E-409C-BE32-E72D297353CC}">
              <c16:uniqueId val="{00000010-5367-4A56-8070-9BEB16E1B55B}"/>
            </c:ext>
          </c:extLst>
        </c:ser>
        <c:ser>
          <c:idx val="5"/>
          <c:order val="5"/>
          <c:tx>
            <c:strRef>
              <c:f>'Source data'!$G$1</c:f>
              <c:strCache>
                <c:ptCount val="1"/>
                <c:pt idx="0">
                  <c:v>≥2 MenACWY§</c:v>
                </c:pt>
              </c:strCache>
            </c:strRef>
          </c:tx>
          <c:spPr>
            <a:ln>
              <a:solidFill>
                <a:sysClr val="windowText" lastClr="000000"/>
              </a:solidFill>
            </a:ln>
          </c:spPr>
          <c:marker>
            <c:symbol val="star"/>
            <c:size val="4"/>
            <c:spPr>
              <a:noFill/>
              <a:ln>
                <a:solidFill>
                  <a:sysClr val="windowText" lastClr="000000"/>
                </a:solidFill>
              </a:ln>
            </c:spPr>
          </c:marker>
          <c:dPt>
            <c:idx val="8"/>
            <c:bubble3D val="0"/>
            <c:extLst>
              <c:ext xmlns:c16="http://schemas.microsoft.com/office/drawing/2014/chart" uri="{C3380CC4-5D6E-409C-BE32-E72D297353CC}">
                <c16:uniqueId val="{00000011-5367-4A56-8070-9BEB16E1B55B}"/>
              </c:ext>
            </c:extLst>
          </c:dPt>
          <c:dPt>
            <c:idx val="9"/>
            <c:bubble3D val="0"/>
            <c:spPr>
              <a:ln>
                <a:solidFill>
                  <a:sysClr val="windowText" lastClr="000000"/>
                </a:solidFill>
                <a:prstDash val="solid"/>
              </a:ln>
            </c:spPr>
            <c:extLst>
              <c:ext xmlns:c16="http://schemas.microsoft.com/office/drawing/2014/chart" uri="{C3380CC4-5D6E-409C-BE32-E72D297353CC}">
                <c16:uniqueId val="{00000013-5367-4A56-8070-9BEB16E1B55B}"/>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data'!$G$2:$G$11</c:f>
              <c:numCache>
                <c:formatCode>General</c:formatCode>
                <c:ptCount val="10"/>
                <c:pt idx="8" formatCode="0.0">
                  <c:v>28.5</c:v>
                </c:pt>
                <c:pt idx="9" formatCode="0.0">
                  <c:v>33.299999999999997</c:v>
                </c:pt>
              </c:numCache>
            </c:numRef>
          </c:val>
          <c:smooth val="0"/>
          <c:extLst>
            <c:ext xmlns:c16="http://schemas.microsoft.com/office/drawing/2014/chart" uri="{C3380CC4-5D6E-409C-BE32-E72D297353CC}">
              <c16:uniqueId val="{00000014-5367-4A56-8070-9BEB16E1B55B}"/>
            </c:ext>
          </c:extLst>
        </c:ser>
        <c:ser>
          <c:idx val="6"/>
          <c:order val="6"/>
          <c:tx>
            <c:strRef>
              <c:f>'Source data'!$I$1</c:f>
              <c:strCache>
                <c:ptCount val="1"/>
                <c:pt idx="0">
                  <c:v>≥1 HPV (females)¶</c:v>
                </c:pt>
              </c:strCache>
            </c:strRef>
          </c:tx>
          <c:spPr>
            <a:ln>
              <a:solidFill>
                <a:srgbClr val="C29ED2"/>
              </a:solidFill>
              <a:prstDash val="sysDash"/>
            </a:ln>
          </c:spPr>
          <c:marker>
            <c:symbol val="triangle"/>
            <c:size val="4"/>
            <c:spPr>
              <a:solidFill>
                <a:srgbClr val="C29ED2"/>
              </a:solidFill>
              <a:ln>
                <a:solidFill>
                  <a:srgbClr val="C29ED2"/>
                </a:solidFill>
              </a:ln>
            </c:spPr>
          </c:marker>
          <c:dPt>
            <c:idx val="1"/>
            <c:bubble3D val="0"/>
            <c:extLst>
              <c:ext xmlns:c16="http://schemas.microsoft.com/office/drawing/2014/chart" uri="{C3380CC4-5D6E-409C-BE32-E72D297353CC}">
                <c16:uniqueId val="{00000015-5367-4A56-8070-9BEB16E1B55B}"/>
              </c:ext>
            </c:extLst>
          </c:dPt>
          <c:dPt>
            <c:idx val="2"/>
            <c:bubble3D val="0"/>
            <c:extLst>
              <c:ext xmlns:c16="http://schemas.microsoft.com/office/drawing/2014/chart" uri="{C3380CC4-5D6E-409C-BE32-E72D297353CC}">
                <c16:uniqueId val="{00000016-5367-4A56-8070-9BEB16E1B55B}"/>
              </c:ext>
            </c:extLst>
          </c:dPt>
          <c:dPt>
            <c:idx val="3"/>
            <c:bubble3D val="0"/>
            <c:extLst>
              <c:ext xmlns:c16="http://schemas.microsoft.com/office/drawing/2014/chart" uri="{C3380CC4-5D6E-409C-BE32-E72D297353CC}">
                <c16:uniqueId val="{00000017-5367-4A56-8070-9BEB16E1B55B}"/>
              </c:ext>
            </c:extLst>
          </c:dPt>
          <c:dPt>
            <c:idx val="4"/>
            <c:bubble3D val="0"/>
            <c:extLst>
              <c:ext xmlns:c16="http://schemas.microsoft.com/office/drawing/2014/chart" uri="{C3380CC4-5D6E-409C-BE32-E72D297353CC}">
                <c16:uniqueId val="{00000018-5367-4A56-8070-9BEB16E1B55B}"/>
              </c:ext>
            </c:extLst>
          </c:dPt>
          <c:dPt>
            <c:idx val="5"/>
            <c:bubble3D val="0"/>
            <c:extLst>
              <c:ext xmlns:c16="http://schemas.microsoft.com/office/drawing/2014/chart" uri="{C3380CC4-5D6E-409C-BE32-E72D297353CC}">
                <c16:uniqueId val="{00000019-5367-4A56-8070-9BEB16E1B55B}"/>
              </c:ext>
            </c:extLst>
          </c:dPt>
          <c:dPt>
            <c:idx val="6"/>
            <c:bubble3D val="0"/>
            <c:extLst>
              <c:ext xmlns:c16="http://schemas.microsoft.com/office/drawing/2014/chart" uri="{C3380CC4-5D6E-409C-BE32-E72D297353CC}">
                <c16:uniqueId val="{0000001A-5367-4A56-8070-9BEB16E1B55B}"/>
              </c:ext>
            </c:extLst>
          </c:dPt>
          <c:dPt>
            <c:idx val="7"/>
            <c:bubble3D val="0"/>
            <c:extLst>
              <c:ext xmlns:c16="http://schemas.microsoft.com/office/drawing/2014/chart" uri="{C3380CC4-5D6E-409C-BE32-E72D297353CC}">
                <c16:uniqueId val="{0000001B-5367-4A56-8070-9BEB16E1B55B}"/>
              </c:ext>
            </c:extLst>
          </c:dPt>
          <c:dPt>
            <c:idx val="8"/>
            <c:bubble3D val="0"/>
            <c:spPr>
              <a:ln>
                <a:solidFill>
                  <a:srgbClr val="C29ED2"/>
                </a:solidFill>
                <a:prstDash val="solid"/>
              </a:ln>
            </c:spPr>
            <c:extLst>
              <c:ext xmlns:c16="http://schemas.microsoft.com/office/drawing/2014/chart" uri="{C3380CC4-5D6E-409C-BE32-E72D297353CC}">
                <c16:uniqueId val="{0000001D-5367-4A56-8070-9BEB16E1B55B}"/>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data'!$I$2:$I$11</c:f>
              <c:numCache>
                <c:formatCode>0.0</c:formatCode>
                <c:ptCount val="10"/>
                <c:pt idx="1">
                  <c:v>25.1</c:v>
                </c:pt>
                <c:pt idx="2">
                  <c:v>37.200000000000003</c:v>
                </c:pt>
                <c:pt idx="3">
                  <c:v>44.3</c:v>
                </c:pt>
                <c:pt idx="4">
                  <c:v>48.7</c:v>
                </c:pt>
                <c:pt idx="5">
                  <c:v>53</c:v>
                </c:pt>
                <c:pt idx="6">
                  <c:v>53.8</c:v>
                </c:pt>
                <c:pt idx="7">
                  <c:v>57.3</c:v>
                </c:pt>
              </c:numCache>
            </c:numRef>
          </c:val>
          <c:smooth val="0"/>
          <c:extLst>
            <c:ext xmlns:c16="http://schemas.microsoft.com/office/drawing/2014/chart" uri="{C3380CC4-5D6E-409C-BE32-E72D297353CC}">
              <c16:uniqueId val="{0000001E-5367-4A56-8070-9BEB16E1B55B}"/>
            </c:ext>
          </c:extLst>
        </c:ser>
        <c:ser>
          <c:idx val="7"/>
          <c:order val="7"/>
          <c:tx>
            <c:strRef>
              <c:f>'Source data'!$J$1</c:f>
              <c:strCache>
                <c:ptCount val="1"/>
                <c:pt idx="0">
                  <c:v>Column3</c:v>
                </c:pt>
              </c:strCache>
            </c:strRef>
          </c:tx>
          <c:spPr>
            <a:ln>
              <a:solidFill>
                <a:srgbClr val="C29ED2"/>
              </a:solidFill>
              <a:prstDash val="solid"/>
            </a:ln>
          </c:spPr>
          <c:marker>
            <c:symbol val="triangle"/>
            <c:size val="4"/>
            <c:spPr>
              <a:solidFill>
                <a:srgbClr val="C29ED2"/>
              </a:solidFill>
              <a:ln>
                <a:solidFill>
                  <a:srgbClr val="C29ED2"/>
                </a:solid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data'!$J$2:$J$11</c:f>
              <c:numCache>
                <c:formatCode>General</c:formatCode>
                <c:ptCount val="10"/>
                <c:pt idx="7" formatCode="0.0">
                  <c:v>56.7</c:v>
                </c:pt>
                <c:pt idx="8" formatCode="0.0">
                  <c:v>60</c:v>
                </c:pt>
                <c:pt idx="9" formatCode="0.0">
                  <c:v>62.8</c:v>
                </c:pt>
              </c:numCache>
            </c:numRef>
          </c:val>
          <c:smooth val="0"/>
          <c:extLst>
            <c:ext xmlns:c16="http://schemas.microsoft.com/office/drawing/2014/chart" uri="{C3380CC4-5D6E-409C-BE32-E72D297353CC}">
              <c16:uniqueId val="{0000001F-5367-4A56-8070-9BEB16E1B55B}"/>
            </c:ext>
          </c:extLst>
        </c:ser>
        <c:ser>
          <c:idx val="8"/>
          <c:order val="8"/>
          <c:tx>
            <c:strRef>
              <c:f>'Source data'!$K$1</c:f>
              <c:strCache>
                <c:ptCount val="1"/>
                <c:pt idx="0">
                  <c:v>≥3 HPV (females)¶</c:v>
                </c:pt>
              </c:strCache>
            </c:strRef>
          </c:tx>
          <c:spPr>
            <a:ln>
              <a:solidFill>
                <a:srgbClr val="532E63"/>
              </a:solidFill>
              <a:prstDash val="dash"/>
            </a:ln>
          </c:spPr>
          <c:marker>
            <c:symbol val="circle"/>
            <c:size val="4"/>
            <c:spPr>
              <a:solidFill>
                <a:srgbClr val="532E63"/>
              </a:solidFill>
              <a:ln>
                <a:solidFill>
                  <a:srgbClr val="532E63"/>
                </a:solid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data'!$K$2:$K$11</c:f>
              <c:numCache>
                <c:formatCode>General</c:formatCode>
                <c:ptCount val="10"/>
                <c:pt idx="2" formatCode="0.0">
                  <c:v>17.899999999999999</c:v>
                </c:pt>
                <c:pt idx="3" formatCode="0.0">
                  <c:v>26.7</c:v>
                </c:pt>
                <c:pt idx="4" formatCode="0.0">
                  <c:v>32</c:v>
                </c:pt>
                <c:pt idx="5" formatCode="0.0">
                  <c:v>34.799999999999997</c:v>
                </c:pt>
                <c:pt idx="6" formatCode="0.0">
                  <c:v>33.4</c:v>
                </c:pt>
                <c:pt idx="7" formatCode="0.0">
                  <c:v>37.6</c:v>
                </c:pt>
              </c:numCache>
            </c:numRef>
          </c:val>
          <c:smooth val="0"/>
          <c:extLst>
            <c:ext xmlns:c16="http://schemas.microsoft.com/office/drawing/2014/chart" uri="{C3380CC4-5D6E-409C-BE32-E72D297353CC}">
              <c16:uniqueId val="{00000020-5367-4A56-8070-9BEB16E1B55B}"/>
            </c:ext>
          </c:extLst>
        </c:ser>
        <c:ser>
          <c:idx val="9"/>
          <c:order val="9"/>
          <c:tx>
            <c:strRef>
              <c:f>'Source data'!$L$1</c:f>
              <c:strCache>
                <c:ptCount val="1"/>
                <c:pt idx="0">
                  <c:v>Column4</c:v>
                </c:pt>
              </c:strCache>
            </c:strRef>
          </c:tx>
          <c:spPr>
            <a:ln>
              <a:solidFill>
                <a:srgbClr val="532E63"/>
              </a:solidFill>
              <a:prstDash val="solid"/>
            </a:ln>
          </c:spPr>
          <c:marker>
            <c:symbol val="circle"/>
            <c:size val="4"/>
            <c:spPr>
              <a:solidFill>
                <a:srgbClr val="532E63"/>
              </a:solidFill>
              <a:ln w="9525">
                <a:no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data'!$L$2:$L$11</c:f>
              <c:numCache>
                <c:formatCode>General</c:formatCode>
                <c:ptCount val="10"/>
                <c:pt idx="7" formatCode="0.0">
                  <c:v>36.799999999999997</c:v>
                </c:pt>
                <c:pt idx="8" formatCode="0.0">
                  <c:v>39.700000000000003</c:v>
                </c:pt>
                <c:pt idx="9" formatCode="0.0">
                  <c:v>41.9</c:v>
                </c:pt>
              </c:numCache>
            </c:numRef>
          </c:val>
          <c:smooth val="0"/>
          <c:extLst>
            <c:ext xmlns:c16="http://schemas.microsoft.com/office/drawing/2014/chart" uri="{C3380CC4-5D6E-409C-BE32-E72D297353CC}">
              <c16:uniqueId val="{00000021-5367-4A56-8070-9BEB16E1B55B}"/>
            </c:ext>
          </c:extLst>
        </c:ser>
        <c:ser>
          <c:idx val="10"/>
          <c:order val="10"/>
          <c:tx>
            <c:strRef>
              <c:f>'Source data'!$M$1</c:f>
              <c:strCache>
                <c:ptCount val="1"/>
                <c:pt idx="0">
                  <c:v>≥1 HPV (males)¶</c:v>
                </c:pt>
              </c:strCache>
            </c:strRef>
          </c:tx>
          <c:spPr>
            <a:ln cmpd="sng">
              <a:solidFill>
                <a:srgbClr val="4983F2">
                  <a:lumMod val="60000"/>
                  <a:lumOff val="40000"/>
                </a:srgbClr>
              </a:solidFill>
              <a:prstDash val="lgDashDot"/>
            </a:ln>
          </c:spPr>
          <c:marker>
            <c:symbol val="triangle"/>
            <c:size val="5"/>
            <c:spPr>
              <a:solidFill>
                <a:srgbClr val="4983F2">
                  <a:lumMod val="60000"/>
                  <a:lumOff val="40000"/>
                </a:srgbClr>
              </a:solidFill>
              <a:ln>
                <a:solidFill>
                  <a:srgbClr val="0F56DC">
                    <a:lumMod val="40000"/>
                    <a:lumOff val="60000"/>
                  </a:srgbClr>
                </a:solid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data'!$M$2:$M$11</c:f>
              <c:numCache>
                <c:formatCode>General</c:formatCode>
                <c:ptCount val="10"/>
                <c:pt idx="4" formatCode="0.0">
                  <c:v>1.4</c:v>
                </c:pt>
                <c:pt idx="5" formatCode="0.0">
                  <c:v>8.3000000000000007</c:v>
                </c:pt>
                <c:pt idx="6" formatCode="0.0">
                  <c:v>20.8</c:v>
                </c:pt>
                <c:pt idx="7" formatCode="0.0">
                  <c:v>34.6</c:v>
                </c:pt>
              </c:numCache>
            </c:numRef>
          </c:val>
          <c:smooth val="0"/>
          <c:extLst>
            <c:ext xmlns:c16="http://schemas.microsoft.com/office/drawing/2014/chart" uri="{C3380CC4-5D6E-409C-BE32-E72D297353CC}">
              <c16:uniqueId val="{00000022-5367-4A56-8070-9BEB16E1B55B}"/>
            </c:ext>
          </c:extLst>
        </c:ser>
        <c:ser>
          <c:idx val="11"/>
          <c:order val="11"/>
          <c:tx>
            <c:strRef>
              <c:f>'Source data'!$N$1</c:f>
              <c:strCache>
                <c:ptCount val="1"/>
                <c:pt idx="0">
                  <c:v>Column5</c:v>
                </c:pt>
              </c:strCache>
            </c:strRef>
          </c:tx>
          <c:spPr>
            <a:ln cmpd="sng">
              <a:solidFill>
                <a:srgbClr val="0F56DC">
                  <a:lumMod val="40000"/>
                  <a:lumOff val="60000"/>
                </a:srgbClr>
              </a:solidFill>
              <a:prstDash val="solid"/>
            </a:ln>
          </c:spPr>
          <c:marker>
            <c:symbol val="triangle"/>
            <c:size val="4"/>
            <c:spPr>
              <a:solidFill>
                <a:srgbClr val="0F56DC">
                  <a:lumMod val="40000"/>
                  <a:lumOff val="60000"/>
                </a:srgbClr>
              </a:solidFill>
              <a:ln>
                <a:solidFill>
                  <a:srgbClr val="0F56DC">
                    <a:lumMod val="40000"/>
                    <a:lumOff val="60000"/>
                  </a:srgbClr>
                </a:solid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data'!$N$2:$N$11</c:f>
              <c:numCache>
                <c:formatCode>General</c:formatCode>
                <c:ptCount val="10"/>
                <c:pt idx="7" formatCode="0.0">
                  <c:v>33.6</c:v>
                </c:pt>
                <c:pt idx="8" formatCode="0.0">
                  <c:v>41.7</c:v>
                </c:pt>
                <c:pt idx="9" formatCode="0.0">
                  <c:v>49.8</c:v>
                </c:pt>
              </c:numCache>
            </c:numRef>
          </c:val>
          <c:smooth val="0"/>
          <c:extLst>
            <c:ext xmlns:c16="http://schemas.microsoft.com/office/drawing/2014/chart" uri="{C3380CC4-5D6E-409C-BE32-E72D297353CC}">
              <c16:uniqueId val="{00000023-5367-4A56-8070-9BEB16E1B55B}"/>
            </c:ext>
          </c:extLst>
        </c:ser>
        <c:ser>
          <c:idx val="12"/>
          <c:order val="12"/>
          <c:tx>
            <c:strRef>
              <c:f>'Source data'!$O$1</c:f>
              <c:strCache>
                <c:ptCount val="1"/>
                <c:pt idx="0">
                  <c:v>≥3 HPV (males)¶</c:v>
                </c:pt>
              </c:strCache>
            </c:strRef>
          </c:tx>
          <c:spPr>
            <a:ln>
              <a:solidFill>
                <a:srgbClr val="005DAA"/>
              </a:solidFill>
              <a:prstDash val="lgDash"/>
            </a:ln>
          </c:spPr>
          <c:marker>
            <c:symbol val="plus"/>
            <c:size val="5"/>
            <c:spPr>
              <a:noFill/>
              <a:ln>
                <a:solidFill>
                  <a:srgbClr val="005DAA"/>
                </a:solid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data'!$O$2:$O$11</c:f>
              <c:numCache>
                <c:formatCode>General</c:formatCode>
                <c:ptCount val="10"/>
                <c:pt idx="5" formatCode="0.0">
                  <c:v>1.3</c:v>
                </c:pt>
                <c:pt idx="6" formatCode="0.0">
                  <c:v>6.8</c:v>
                </c:pt>
                <c:pt idx="7" formatCode="0.0">
                  <c:v>13.9</c:v>
                </c:pt>
              </c:numCache>
            </c:numRef>
          </c:val>
          <c:smooth val="0"/>
          <c:extLst>
            <c:ext xmlns:c16="http://schemas.microsoft.com/office/drawing/2014/chart" uri="{C3380CC4-5D6E-409C-BE32-E72D297353CC}">
              <c16:uniqueId val="{00000024-5367-4A56-8070-9BEB16E1B55B}"/>
            </c:ext>
          </c:extLst>
        </c:ser>
        <c:ser>
          <c:idx val="13"/>
          <c:order val="13"/>
          <c:tx>
            <c:strRef>
              <c:f>'Source data'!$P$1</c:f>
              <c:strCache>
                <c:ptCount val="1"/>
                <c:pt idx="0">
                  <c:v>Column6</c:v>
                </c:pt>
              </c:strCache>
            </c:strRef>
          </c:tx>
          <c:spPr>
            <a:ln>
              <a:solidFill>
                <a:srgbClr val="005DAA"/>
              </a:solidFill>
              <a:prstDash val="solid"/>
            </a:ln>
          </c:spPr>
          <c:marker>
            <c:symbol val="plus"/>
            <c:size val="5"/>
            <c:spPr>
              <a:noFill/>
              <a:ln>
                <a:solidFill>
                  <a:srgbClr val="005DAA"/>
                </a:solid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data'!$P$2:$P$11</c:f>
              <c:numCache>
                <c:formatCode>General</c:formatCode>
                <c:ptCount val="10"/>
                <c:pt idx="7" formatCode="0.0">
                  <c:v>13.4</c:v>
                </c:pt>
                <c:pt idx="8" formatCode="0.0">
                  <c:v>21.6</c:v>
                </c:pt>
                <c:pt idx="9" formatCode="0.0">
                  <c:v>28.1</c:v>
                </c:pt>
              </c:numCache>
            </c:numRef>
          </c:val>
          <c:smooth val="0"/>
          <c:extLst>
            <c:ext xmlns:c16="http://schemas.microsoft.com/office/drawing/2014/chart" uri="{C3380CC4-5D6E-409C-BE32-E72D297353CC}">
              <c16:uniqueId val="{00000025-5367-4A56-8070-9BEB16E1B55B}"/>
            </c:ext>
          </c:extLst>
        </c:ser>
        <c:dLbls>
          <c:showLegendKey val="0"/>
          <c:showVal val="0"/>
          <c:showCatName val="0"/>
          <c:showSerName val="0"/>
          <c:showPercent val="0"/>
          <c:showBubbleSize val="0"/>
        </c:dLbls>
        <c:marker val="1"/>
        <c:smooth val="0"/>
        <c:axId val="216464232"/>
        <c:axId val="216464624"/>
        <c:extLst>
          <c:ext xmlns:c15="http://schemas.microsoft.com/office/drawing/2012/chart" uri="{02D57815-91ED-43cb-92C2-25804820EDAC}">
            <c15:filteredLineSeries>
              <c15:ser>
                <c:idx val="0"/>
                <c:order val="0"/>
                <c:tx>
                  <c:strRef>
                    <c:extLst>
                      <c:ext uri="{02D57815-91ED-43cb-92C2-25804820EDAC}">
                        <c15:formulaRef>
                          <c15:sqref>'Source data'!$B$1</c15:sqref>
                        </c15:formulaRef>
                      </c:ext>
                    </c:extLst>
                    <c:strCache>
                      <c:ptCount val="1"/>
                      <c:pt idx="0">
                        <c:v>Column7</c:v>
                      </c:pt>
                    </c:strCache>
                  </c:strRef>
                </c:tx>
                <c:spPr>
                  <a:ln>
                    <a:prstDash val="sysDash"/>
                  </a:ln>
                </c:spPr>
                <c:dPt>
                  <c:idx val="8"/>
                  <c:bubble3D val="0"/>
                  <c:spPr>
                    <a:ln>
                      <a:noFill/>
                      <a:prstDash val="solid"/>
                    </a:ln>
                  </c:spPr>
                  <c:extLst>
                    <c:ext xmlns:c16="http://schemas.microsoft.com/office/drawing/2014/chart" uri="{C3380CC4-5D6E-409C-BE32-E72D297353CC}">
                      <c16:uniqueId val="{00000027-5367-4A56-8070-9BEB16E1B55B}"/>
                    </c:ext>
                  </c:extLst>
                </c:dPt>
                <c:dPt>
                  <c:idx val="9"/>
                  <c:bubble3D val="0"/>
                  <c:spPr>
                    <a:ln>
                      <a:prstDash val="solid"/>
                    </a:ln>
                  </c:spPr>
                  <c:extLst>
                    <c:ext xmlns:c16="http://schemas.microsoft.com/office/drawing/2014/chart" uri="{C3380CC4-5D6E-409C-BE32-E72D297353CC}">
                      <c16:uniqueId val="{00000029-5367-4A56-8070-9BEB16E1B55B}"/>
                    </c:ext>
                  </c:extLst>
                </c:dPt>
                <c:cat>
                  <c:numRef>
                    <c:extLst>
                      <c:ext uri="{02D57815-91ED-43cb-92C2-25804820EDAC}">
                        <c15:formulaRef>
                          <c15:sqref>'Source data'!$B$2:$B$11</c15:sqref>
                        </c15:formulaRef>
                      </c:ext>
                    </c:extLst>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extLst>
                      <c:ext uri="{02D57815-91ED-43cb-92C2-25804820EDAC}">
                        <c15:formulaRef>
                          <c15:sqref>'Source data'!$B$2:$B$11</c15:sqref>
                        </c15:formulaRef>
                      </c:ext>
                    </c:extLst>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val>
                <c:smooth val="0"/>
                <c:extLst>
                  <c:ext xmlns:c16="http://schemas.microsoft.com/office/drawing/2014/chart" uri="{C3380CC4-5D6E-409C-BE32-E72D297353CC}">
                    <c16:uniqueId val="{0000002A-5367-4A56-8070-9BEB16E1B55B}"/>
                  </c:ext>
                </c:extLst>
              </c15:ser>
            </c15:filteredLineSeries>
          </c:ext>
        </c:extLst>
      </c:lineChart>
      <c:catAx>
        <c:axId val="216464232"/>
        <c:scaling>
          <c:orientation val="minMax"/>
        </c:scaling>
        <c:delete val="0"/>
        <c:axPos val="b"/>
        <c:title>
          <c:tx>
            <c:rich>
              <a:bodyPr/>
              <a:lstStyle/>
              <a:p>
                <a:pPr>
                  <a:defRPr>
                    <a:solidFill>
                      <a:srgbClr val="5F5F5F"/>
                    </a:solidFill>
                    <a:latin typeface="Calibri" panose="020F0502020204030204" pitchFamily="34" charset="0"/>
                  </a:defRPr>
                </a:pPr>
                <a:r>
                  <a:rPr lang="en-US" dirty="0">
                    <a:solidFill>
                      <a:srgbClr val="5F5F5F"/>
                    </a:solidFill>
                    <a:latin typeface="Calibri" panose="020F0502020204030204" pitchFamily="34" charset="0"/>
                  </a:rPr>
                  <a:t>Survey Year</a:t>
                </a:r>
              </a:p>
            </c:rich>
          </c:tx>
          <c:overlay val="0"/>
        </c:title>
        <c:numFmt formatCode="General" sourceLinked="1"/>
        <c:majorTickMark val="out"/>
        <c:minorTickMark val="none"/>
        <c:tickLblPos val="nextTo"/>
        <c:txPr>
          <a:bodyPr/>
          <a:lstStyle/>
          <a:p>
            <a:pPr>
              <a:defRPr>
                <a:solidFill>
                  <a:srgbClr val="5F5F5F"/>
                </a:solidFill>
                <a:latin typeface="Calibri" panose="020F0502020204030204" pitchFamily="34" charset="0"/>
              </a:defRPr>
            </a:pPr>
            <a:endParaRPr lang="en-US"/>
          </a:p>
        </c:txPr>
        <c:crossAx val="216464624"/>
        <c:crosses val="autoZero"/>
        <c:auto val="1"/>
        <c:lblAlgn val="ctr"/>
        <c:lblOffset val="100"/>
        <c:noMultiLvlLbl val="0"/>
      </c:catAx>
      <c:valAx>
        <c:axId val="216464624"/>
        <c:scaling>
          <c:orientation val="minMax"/>
        </c:scaling>
        <c:delete val="0"/>
        <c:axPos val="l"/>
        <c:title>
          <c:tx>
            <c:rich>
              <a:bodyPr rot="-5400000" vert="horz"/>
              <a:lstStyle/>
              <a:p>
                <a:pPr>
                  <a:defRPr>
                    <a:solidFill>
                      <a:srgbClr val="5F5F5F"/>
                    </a:solidFill>
                    <a:latin typeface="Calibri" panose="020F0502020204030204" pitchFamily="34" charset="0"/>
                  </a:defRPr>
                </a:pPr>
                <a:r>
                  <a:rPr lang="en-US">
                    <a:solidFill>
                      <a:srgbClr val="5F5F5F"/>
                    </a:solidFill>
                    <a:latin typeface="Calibri" panose="020F0502020204030204" pitchFamily="34" charset="0"/>
                  </a:rPr>
                  <a:t>Percent Vaccinated</a:t>
                </a:r>
              </a:p>
            </c:rich>
          </c:tx>
          <c:overlay val="0"/>
        </c:title>
        <c:numFmt formatCode="0" sourceLinked="0"/>
        <c:majorTickMark val="out"/>
        <c:minorTickMark val="none"/>
        <c:tickLblPos val="nextTo"/>
        <c:txPr>
          <a:bodyPr/>
          <a:lstStyle/>
          <a:p>
            <a:pPr>
              <a:defRPr>
                <a:solidFill>
                  <a:srgbClr val="5F5F5F"/>
                </a:solidFill>
                <a:latin typeface="Calibri" panose="020F0502020204030204" pitchFamily="34" charset="0"/>
              </a:defRPr>
            </a:pPr>
            <a:endParaRPr lang="en-US"/>
          </a:p>
        </c:txPr>
        <c:crossAx val="216464232"/>
        <c:crosses val="autoZero"/>
        <c:crossBetween val="between"/>
      </c:valAx>
      <c:spPr>
        <a:solidFill>
          <a:srgbClr val="FFFFFF"/>
        </a:solidFill>
        <a:ln>
          <a:noFill/>
        </a:ln>
      </c:spPr>
    </c:plotArea>
    <c:plotVisOnly val="1"/>
    <c:dispBlanksAs val="gap"/>
    <c:showDLblsOverMax val="0"/>
  </c:chart>
  <c:spPr>
    <a:noFill/>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Percent</c:v>
                </c:pt>
              </c:strCache>
            </c:strRef>
          </c:tx>
          <c:invertIfNegative val="0"/>
          <c:dPt>
            <c:idx val="0"/>
            <c:invertIfNegative val="0"/>
            <c:bubble3D val="0"/>
            <c:spPr>
              <a:solidFill>
                <a:srgbClr val="0070C0"/>
              </a:solidFill>
            </c:spPr>
            <c:extLst>
              <c:ext xmlns:c16="http://schemas.microsoft.com/office/drawing/2014/chart" uri="{C3380CC4-5D6E-409C-BE32-E72D297353CC}">
                <c16:uniqueId val="{00000001-D312-4202-8B90-35584EB93212}"/>
              </c:ext>
            </c:extLst>
          </c:dPt>
          <c:dPt>
            <c:idx val="1"/>
            <c:invertIfNegative val="0"/>
            <c:bubble3D val="0"/>
            <c:spPr>
              <a:solidFill>
                <a:srgbClr val="92D050"/>
              </a:solidFill>
            </c:spPr>
            <c:extLst>
              <c:ext xmlns:c16="http://schemas.microsoft.com/office/drawing/2014/chart" uri="{C3380CC4-5D6E-409C-BE32-E72D297353CC}">
                <c16:uniqueId val="{00000003-D312-4202-8B90-35584EB93212}"/>
              </c:ext>
            </c:extLst>
          </c:dPt>
          <c:dPt>
            <c:idx val="2"/>
            <c:invertIfNegative val="0"/>
            <c:bubble3D val="0"/>
            <c:spPr>
              <a:solidFill>
                <a:srgbClr val="FF6600"/>
              </a:solidFill>
            </c:spPr>
            <c:extLst>
              <c:ext xmlns:c16="http://schemas.microsoft.com/office/drawing/2014/chart" uri="{C3380CC4-5D6E-409C-BE32-E72D297353CC}">
                <c16:uniqueId val="{00000005-D312-4202-8B90-35584EB93212}"/>
              </c:ext>
            </c:extLst>
          </c:dPt>
          <c:dPt>
            <c:idx val="3"/>
            <c:invertIfNegative val="0"/>
            <c:bubble3D val="0"/>
            <c:spPr>
              <a:solidFill>
                <a:srgbClr val="FFCC00"/>
              </a:solidFill>
            </c:spPr>
            <c:extLst>
              <c:ext xmlns:c16="http://schemas.microsoft.com/office/drawing/2014/chart" uri="{C3380CC4-5D6E-409C-BE32-E72D297353CC}">
                <c16:uniqueId val="{00000007-D312-4202-8B90-35584EB93212}"/>
              </c:ext>
            </c:extLst>
          </c:dPt>
          <c:dPt>
            <c:idx val="4"/>
            <c:invertIfNegative val="0"/>
            <c:bubble3D val="0"/>
            <c:spPr>
              <a:solidFill>
                <a:srgbClr val="1993B9"/>
              </a:solidFill>
            </c:spPr>
            <c:extLst>
              <c:ext xmlns:c16="http://schemas.microsoft.com/office/drawing/2014/chart" uri="{C3380CC4-5D6E-409C-BE32-E72D297353CC}">
                <c16:uniqueId val="{00000009-D312-4202-8B90-35584EB93212}"/>
              </c:ext>
            </c:extLst>
          </c:dPt>
          <c:cat>
            <c:strRef>
              <c:f>Sheet1!$A$2:$A$6</c:f>
              <c:strCache>
                <c:ptCount val="5"/>
                <c:pt idx="0">
                  <c:v>Lack of knowledge</c:v>
                </c:pt>
                <c:pt idx="1">
                  <c:v>Not needed or necessary</c:v>
                </c:pt>
                <c:pt idx="2">
                  <c:v>Safety concern/Side effects</c:v>
                </c:pt>
                <c:pt idx="3">
                  <c:v>Not recommended</c:v>
                </c:pt>
                <c:pt idx="4">
                  <c:v>Not sexually active</c:v>
                </c:pt>
              </c:strCache>
            </c:strRef>
          </c:cat>
          <c:val>
            <c:numRef>
              <c:f>Sheet1!$B$2:$B$6</c:f>
              <c:numCache>
                <c:formatCode>General</c:formatCode>
                <c:ptCount val="5"/>
                <c:pt idx="0">
                  <c:v>15.5</c:v>
                </c:pt>
                <c:pt idx="1">
                  <c:v>14.7</c:v>
                </c:pt>
                <c:pt idx="2">
                  <c:v>14.2</c:v>
                </c:pt>
                <c:pt idx="3">
                  <c:v>13</c:v>
                </c:pt>
                <c:pt idx="4">
                  <c:v>11.3</c:v>
                </c:pt>
              </c:numCache>
            </c:numRef>
          </c:val>
          <c:extLst>
            <c:ext xmlns:c16="http://schemas.microsoft.com/office/drawing/2014/chart" uri="{C3380CC4-5D6E-409C-BE32-E72D297353CC}">
              <c16:uniqueId val="{0000000A-D312-4202-8B90-35584EB93212}"/>
            </c:ext>
          </c:extLst>
        </c:ser>
        <c:dLbls>
          <c:showLegendKey val="0"/>
          <c:showVal val="0"/>
          <c:showCatName val="0"/>
          <c:showSerName val="0"/>
          <c:showPercent val="0"/>
          <c:showBubbleSize val="0"/>
        </c:dLbls>
        <c:gapWidth val="150"/>
        <c:axId val="216465408"/>
        <c:axId val="216465800"/>
      </c:barChart>
      <c:catAx>
        <c:axId val="216465408"/>
        <c:scaling>
          <c:orientation val="minMax"/>
        </c:scaling>
        <c:delete val="0"/>
        <c:axPos val="l"/>
        <c:numFmt formatCode="General" sourceLinked="0"/>
        <c:majorTickMark val="out"/>
        <c:minorTickMark val="none"/>
        <c:tickLblPos val="nextTo"/>
        <c:txPr>
          <a:bodyPr/>
          <a:lstStyle/>
          <a:p>
            <a:pPr>
              <a:defRPr b="0">
                <a:solidFill>
                  <a:schemeClr val="accent1">
                    <a:lumMod val="50000"/>
                  </a:schemeClr>
                </a:solidFill>
              </a:defRPr>
            </a:pPr>
            <a:endParaRPr lang="en-US"/>
          </a:p>
        </c:txPr>
        <c:crossAx val="216465800"/>
        <c:crosses val="autoZero"/>
        <c:auto val="1"/>
        <c:lblAlgn val="ctr"/>
        <c:lblOffset val="100"/>
        <c:noMultiLvlLbl val="0"/>
      </c:catAx>
      <c:valAx>
        <c:axId val="216465800"/>
        <c:scaling>
          <c:orientation val="minMax"/>
        </c:scaling>
        <c:delete val="0"/>
        <c:axPos val="b"/>
        <c:title>
          <c:tx>
            <c:rich>
              <a:bodyPr/>
              <a:lstStyle/>
              <a:p>
                <a:pPr>
                  <a:defRPr>
                    <a:solidFill>
                      <a:schemeClr val="accent1">
                        <a:lumMod val="50000"/>
                      </a:schemeClr>
                    </a:solidFill>
                  </a:defRPr>
                </a:pPr>
                <a:r>
                  <a:rPr lang="en-US" dirty="0">
                    <a:solidFill>
                      <a:schemeClr val="accent1">
                        <a:lumMod val="50000"/>
                      </a:schemeClr>
                    </a:solidFill>
                  </a:rPr>
                  <a:t>Percent</a:t>
                </a:r>
              </a:p>
            </c:rich>
          </c:tx>
          <c:overlay val="0"/>
        </c:title>
        <c:numFmt formatCode="General" sourceLinked="1"/>
        <c:majorTickMark val="none"/>
        <c:minorTickMark val="none"/>
        <c:tickLblPos val="nextTo"/>
        <c:txPr>
          <a:bodyPr/>
          <a:lstStyle/>
          <a:p>
            <a:pPr>
              <a:defRPr b="0">
                <a:solidFill>
                  <a:schemeClr val="accent1">
                    <a:lumMod val="50000"/>
                  </a:schemeClr>
                </a:solidFill>
              </a:defRPr>
            </a:pPr>
            <a:endParaRPr lang="en-US"/>
          </a:p>
        </c:txPr>
        <c:crossAx val="216465408"/>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Pediatricians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9-10 years</c:v>
                </c:pt>
              </c:strCache>
            </c:strRef>
          </c:tx>
          <c:spPr>
            <a:ln w="28575" cap="rnd">
              <a:solidFill>
                <a:schemeClr val="accent1"/>
              </a:solidFill>
              <a:round/>
            </a:ln>
            <a:effectLst/>
          </c:spPr>
          <c:marker>
            <c:symbol val="none"/>
          </c:marker>
          <c:cat>
            <c:strRef>
              <c:f>Sheet1!$A$2:$A$4</c:f>
              <c:strCache>
                <c:ptCount val="3"/>
                <c:pt idx="0">
                  <c:v>2008 survey</c:v>
                </c:pt>
                <c:pt idx="1">
                  <c:v>2010 survey</c:v>
                </c:pt>
                <c:pt idx="2">
                  <c:v>2013-14 survey</c:v>
                </c:pt>
              </c:strCache>
            </c:strRef>
          </c:cat>
          <c:val>
            <c:numRef>
              <c:f>Sheet1!$B$2:$B$4</c:f>
              <c:numCache>
                <c:formatCode>General</c:formatCode>
                <c:ptCount val="3"/>
                <c:pt idx="0">
                  <c:v>6</c:v>
                </c:pt>
                <c:pt idx="1">
                  <c:v>9</c:v>
                </c:pt>
              </c:numCache>
            </c:numRef>
          </c:val>
          <c:smooth val="0"/>
          <c:extLst>
            <c:ext xmlns:c16="http://schemas.microsoft.com/office/drawing/2014/chart" uri="{C3380CC4-5D6E-409C-BE32-E72D297353CC}">
              <c16:uniqueId val="{00000000-E6F6-4A92-8CB4-21615D1C9420}"/>
            </c:ext>
          </c:extLst>
        </c:ser>
        <c:ser>
          <c:idx val="1"/>
          <c:order val="1"/>
          <c:tx>
            <c:strRef>
              <c:f>Sheet1!$C$1</c:f>
              <c:strCache>
                <c:ptCount val="1"/>
                <c:pt idx="0">
                  <c:v>11-12 years</c:v>
                </c:pt>
              </c:strCache>
            </c:strRef>
          </c:tx>
          <c:spPr>
            <a:ln w="28575" cap="rnd">
              <a:solidFill>
                <a:schemeClr val="accent2"/>
              </a:solidFill>
              <a:round/>
            </a:ln>
            <a:effectLst/>
          </c:spPr>
          <c:marker>
            <c:symbol val="none"/>
          </c:marker>
          <c:cat>
            <c:strRef>
              <c:f>Sheet1!$A$2:$A$4</c:f>
              <c:strCache>
                <c:ptCount val="3"/>
                <c:pt idx="0">
                  <c:v>2008 survey</c:v>
                </c:pt>
                <c:pt idx="1">
                  <c:v>2010 survey</c:v>
                </c:pt>
                <c:pt idx="2">
                  <c:v>2013-14 survey</c:v>
                </c:pt>
              </c:strCache>
            </c:strRef>
          </c:cat>
          <c:val>
            <c:numRef>
              <c:f>Sheet1!$C$2:$C$4</c:f>
              <c:numCache>
                <c:formatCode>General</c:formatCode>
                <c:ptCount val="3"/>
                <c:pt idx="0">
                  <c:v>56</c:v>
                </c:pt>
                <c:pt idx="1">
                  <c:v>54</c:v>
                </c:pt>
                <c:pt idx="2">
                  <c:v>60</c:v>
                </c:pt>
              </c:numCache>
            </c:numRef>
          </c:val>
          <c:smooth val="0"/>
          <c:extLst>
            <c:ext xmlns:c16="http://schemas.microsoft.com/office/drawing/2014/chart" uri="{C3380CC4-5D6E-409C-BE32-E72D297353CC}">
              <c16:uniqueId val="{00000001-E6F6-4A92-8CB4-21615D1C9420}"/>
            </c:ext>
          </c:extLst>
        </c:ser>
        <c:ser>
          <c:idx val="2"/>
          <c:order val="2"/>
          <c:tx>
            <c:strRef>
              <c:f>Sheet1!$D$1</c:f>
              <c:strCache>
                <c:ptCount val="1"/>
                <c:pt idx="0">
                  <c:v>13-15 years</c:v>
                </c:pt>
              </c:strCache>
            </c:strRef>
          </c:tx>
          <c:spPr>
            <a:ln w="28575" cap="rnd">
              <a:solidFill>
                <a:schemeClr val="accent3"/>
              </a:solidFill>
              <a:round/>
            </a:ln>
            <a:effectLst/>
          </c:spPr>
          <c:marker>
            <c:symbol val="none"/>
          </c:marker>
          <c:cat>
            <c:strRef>
              <c:f>Sheet1!$A$2:$A$4</c:f>
              <c:strCache>
                <c:ptCount val="3"/>
                <c:pt idx="0">
                  <c:v>2008 survey</c:v>
                </c:pt>
                <c:pt idx="1">
                  <c:v>2010 survey</c:v>
                </c:pt>
                <c:pt idx="2">
                  <c:v>2013-14 survey</c:v>
                </c:pt>
              </c:strCache>
            </c:strRef>
          </c:cat>
          <c:val>
            <c:numRef>
              <c:f>Sheet1!$D$2:$D$4</c:f>
              <c:numCache>
                <c:formatCode>General</c:formatCode>
                <c:ptCount val="3"/>
                <c:pt idx="0">
                  <c:v>90</c:v>
                </c:pt>
                <c:pt idx="1">
                  <c:v>88</c:v>
                </c:pt>
                <c:pt idx="2">
                  <c:v>87</c:v>
                </c:pt>
              </c:numCache>
            </c:numRef>
          </c:val>
          <c:smooth val="0"/>
          <c:extLst>
            <c:ext xmlns:c16="http://schemas.microsoft.com/office/drawing/2014/chart" uri="{C3380CC4-5D6E-409C-BE32-E72D297353CC}">
              <c16:uniqueId val="{00000002-E6F6-4A92-8CB4-21615D1C9420}"/>
            </c:ext>
          </c:extLst>
        </c:ser>
        <c:ser>
          <c:idx val="3"/>
          <c:order val="3"/>
          <c:tx>
            <c:strRef>
              <c:f>Sheet1!$E$1</c:f>
              <c:strCache>
                <c:ptCount val="1"/>
                <c:pt idx="0">
                  <c:v>16-18 years</c:v>
                </c:pt>
              </c:strCache>
            </c:strRef>
          </c:tx>
          <c:spPr>
            <a:ln w="28575" cap="rnd">
              <a:solidFill>
                <a:schemeClr val="accent4"/>
              </a:solidFill>
              <a:round/>
            </a:ln>
            <a:effectLst/>
          </c:spPr>
          <c:marker>
            <c:symbol val="none"/>
          </c:marker>
          <c:cat>
            <c:strRef>
              <c:f>Sheet1!$A$2:$A$4</c:f>
              <c:strCache>
                <c:ptCount val="3"/>
                <c:pt idx="0">
                  <c:v>2008 survey</c:v>
                </c:pt>
                <c:pt idx="1">
                  <c:v>2010 survey</c:v>
                </c:pt>
                <c:pt idx="2">
                  <c:v>2013-14 survey</c:v>
                </c:pt>
              </c:strCache>
            </c:strRef>
          </c:cat>
          <c:val>
            <c:numRef>
              <c:f>Sheet1!$E$2:$E$4</c:f>
              <c:numCache>
                <c:formatCode>General</c:formatCode>
                <c:ptCount val="3"/>
                <c:pt idx="0">
                  <c:v>94</c:v>
                </c:pt>
                <c:pt idx="1">
                  <c:v>94</c:v>
                </c:pt>
                <c:pt idx="2">
                  <c:v>94</c:v>
                </c:pt>
              </c:numCache>
            </c:numRef>
          </c:val>
          <c:smooth val="0"/>
          <c:extLst>
            <c:ext xmlns:c16="http://schemas.microsoft.com/office/drawing/2014/chart" uri="{C3380CC4-5D6E-409C-BE32-E72D297353CC}">
              <c16:uniqueId val="{00000003-E6F6-4A92-8CB4-21615D1C9420}"/>
            </c:ext>
          </c:extLst>
        </c:ser>
        <c:dLbls>
          <c:showLegendKey val="0"/>
          <c:showVal val="0"/>
          <c:showCatName val="0"/>
          <c:showSerName val="0"/>
          <c:showPercent val="0"/>
          <c:showBubbleSize val="0"/>
        </c:dLbls>
        <c:smooth val="0"/>
        <c:axId val="162959512"/>
        <c:axId val="162959904"/>
      </c:lineChart>
      <c:catAx>
        <c:axId val="16295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959904"/>
        <c:crosses val="autoZero"/>
        <c:auto val="1"/>
        <c:lblAlgn val="ctr"/>
        <c:lblOffset val="100"/>
        <c:noMultiLvlLbl val="0"/>
      </c:catAx>
      <c:valAx>
        <c:axId val="16295990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95951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Family Physicians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9-10 years</c:v>
                </c:pt>
              </c:strCache>
            </c:strRef>
          </c:tx>
          <c:spPr>
            <a:ln w="28575" cap="rnd">
              <a:solidFill>
                <a:schemeClr val="accent1"/>
              </a:solidFill>
              <a:round/>
            </a:ln>
            <a:effectLst/>
          </c:spPr>
          <c:marker>
            <c:symbol val="none"/>
          </c:marker>
          <c:cat>
            <c:strRef>
              <c:f>Sheet1!$A$2:$A$4</c:f>
              <c:strCache>
                <c:ptCount val="3"/>
                <c:pt idx="0">
                  <c:v>2008 survey</c:v>
                </c:pt>
                <c:pt idx="1">
                  <c:v>2010 survey</c:v>
                </c:pt>
                <c:pt idx="2">
                  <c:v>2013-14 survey</c:v>
                </c:pt>
              </c:strCache>
            </c:strRef>
          </c:cat>
          <c:val>
            <c:numRef>
              <c:f>Sheet1!$B$2:$B$4</c:f>
              <c:numCache>
                <c:formatCode>General</c:formatCode>
                <c:ptCount val="3"/>
                <c:pt idx="0">
                  <c:v>13</c:v>
                </c:pt>
                <c:pt idx="1">
                  <c:v>21</c:v>
                </c:pt>
              </c:numCache>
            </c:numRef>
          </c:val>
          <c:smooth val="0"/>
          <c:extLst>
            <c:ext xmlns:c16="http://schemas.microsoft.com/office/drawing/2014/chart" uri="{C3380CC4-5D6E-409C-BE32-E72D297353CC}">
              <c16:uniqueId val="{00000000-05B7-4913-A004-60F9C6B04A94}"/>
            </c:ext>
          </c:extLst>
        </c:ser>
        <c:ser>
          <c:idx val="1"/>
          <c:order val="1"/>
          <c:tx>
            <c:strRef>
              <c:f>Sheet1!$C$1</c:f>
              <c:strCache>
                <c:ptCount val="1"/>
                <c:pt idx="0">
                  <c:v>11-12 years</c:v>
                </c:pt>
              </c:strCache>
            </c:strRef>
          </c:tx>
          <c:spPr>
            <a:ln w="28575" cap="rnd">
              <a:solidFill>
                <a:schemeClr val="accent2"/>
              </a:solidFill>
              <a:round/>
            </a:ln>
            <a:effectLst/>
          </c:spPr>
          <c:marker>
            <c:symbol val="none"/>
          </c:marker>
          <c:cat>
            <c:strRef>
              <c:f>Sheet1!$A$2:$A$4</c:f>
              <c:strCache>
                <c:ptCount val="3"/>
                <c:pt idx="0">
                  <c:v>2008 survey</c:v>
                </c:pt>
                <c:pt idx="1">
                  <c:v>2010 survey</c:v>
                </c:pt>
                <c:pt idx="2">
                  <c:v>2013-14 survey</c:v>
                </c:pt>
              </c:strCache>
            </c:strRef>
          </c:cat>
          <c:val>
            <c:numRef>
              <c:f>Sheet1!$C$2:$C$4</c:f>
              <c:numCache>
                <c:formatCode>General</c:formatCode>
                <c:ptCount val="3"/>
                <c:pt idx="0">
                  <c:v>50</c:v>
                </c:pt>
                <c:pt idx="1">
                  <c:v>49</c:v>
                </c:pt>
                <c:pt idx="2">
                  <c:v>59</c:v>
                </c:pt>
              </c:numCache>
            </c:numRef>
          </c:val>
          <c:smooth val="0"/>
          <c:extLst>
            <c:ext xmlns:c16="http://schemas.microsoft.com/office/drawing/2014/chart" uri="{C3380CC4-5D6E-409C-BE32-E72D297353CC}">
              <c16:uniqueId val="{00000001-05B7-4913-A004-60F9C6B04A94}"/>
            </c:ext>
          </c:extLst>
        </c:ser>
        <c:ser>
          <c:idx val="2"/>
          <c:order val="2"/>
          <c:tx>
            <c:strRef>
              <c:f>Sheet1!$D$1</c:f>
              <c:strCache>
                <c:ptCount val="1"/>
                <c:pt idx="0">
                  <c:v>13-15 years</c:v>
                </c:pt>
              </c:strCache>
            </c:strRef>
          </c:tx>
          <c:spPr>
            <a:ln w="28575" cap="rnd">
              <a:solidFill>
                <a:schemeClr val="accent3"/>
              </a:solidFill>
              <a:round/>
            </a:ln>
            <a:effectLst/>
          </c:spPr>
          <c:marker>
            <c:symbol val="none"/>
          </c:marker>
          <c:cat>
            <c:strRef>
              <c:f>Sheet1!$A$2:$A$4</c:f>
              <c:strCache>
                <c:ptCount val="3"/>
                <c:pt idx="0">
                  <c:v>2008 survey</c:v>
                </c:pt>
                <c:pt idx="1">
                  <c:v>2010 survey</c:v>
                </c:pt>
                <c:pt idx="2">
                  <c:v>2013-14 survey</c:v>
                </c:pt>
              </c:strCache>
            </c:strRef>
          </c:cat>
          <c:val>
            <c:numRef>
              <c:f>Sheet1!$D$2:$D$4</c:f>
              <c:numCache>
                <c:formatCode>General</c:formatCode>
                <c:ptCount val="3"/>
                <c:pt idx="0">
                  <c:v>85</c:v>
                </c:pt>
                <c:pt idx="1">
                  <c:v>71</c:v>
                </c:pt>
                <c:pt idx="2">
                  <c:v>79</c:v>
                </c:pt>
              </c:numCache>
            </c:numRef>
          </c:val>
          <c:smooth val="0"/>
          <c:extLst>
            <c:ext xmlns:c16="http://schemas.microsoft.com/office/drawing/2014/chart" uri="{C3380CC4-5D6E-409C-BE32-E72D297353CC}">
              <c16:uniqueId val="{00000002-05B7-4913-A004-60F9C6B04A94}"/>
            </c:ext>
          </c:extLst>
        </c:ser>
        <c:ser>
          <c:idx val="3"/>
          <c:order val="3"/>
          <c:tx>
            <c:strRef>
              <c:f>Sheet1!$E$1</c:f>
              <c:strCache>
                <c:ptCount val="1"/>
                <c:pt idx="0">
                  <c:v>16-18 years</c:v>
                </c:pt>
              </c:strCache>
            </c:strRef>
          </c:tx>
          <c:spPr>
            <a:ln w="28575" cap="rnd">
              <a:solidFill>
                <a:schemeClr val="accent4"/>
              </a:solidFill>
              <a:round/>
            </a:ln>
            <a:effectLst/>
          </c:spPr>
          <c:marker>
            <c:symbol val="none"/>
          </c:marker>
          <c:cat>
            <c:strRef>
              <c:f>Sheet1!$A$2:$A$4</c:f>
              <c:strCache>
                <c:ptCount val="3"/>
                <c:pt idx="0">
                  <c:v>2008 survey</c:v>
                </c:pt>
                <c:pt idx="1">
                  <c:v>2010 survey</c:v>
                </c:pt>
                <c:pt idx="2">
                  <c:v>2013-14 survey</c:v>
                </c:pt>
              </c:strCache>
            </c:strRef>
          </c:cat>
          <c:val>
            <c:numRef>
              <c:f>Sheet1!$E$2:$E$4</c:f>
              <c:numCache>
                <c:formatCode>General</c:formatCode>
                <c:ptCount val="3"/>
                <c:pt idx="0">
                  <c:v>91</c:v>
                </c:pt>
                <c:pt idx="1">
                  <c:v>77</c:v>
                </c:pt>
                <c:pt idx="2">
                  <c:v>82</c:v>
                </c:pt>
              </c:numCache>
            </c:numRef>
          </c:val>
          <c:smooth val="0"/>
          <c:extLst>
            <c:ext xmlns:c16="http://schemas.microsoft.com/office/drawing/2014/chart" uri="{C3380CC4-5D6E-409C-BE32-E72D297353CC}">
              <c16:uniqueId val="{00000003-05B7-4913-A004-60F9C6B04A94}"/>
            </c:ext>
          </c:extLst>
        </c:ser>
        <c:dLbls>
          <c:showLegendKey val="0"/>
          <c:showVal val="0"/>
          <c:showCatName val="0"/>
          <c:showSerName val="0"/>
          <c:showPercent val="0"/>
          <c:showBubbleSize val="0"/>
        </c:dLbls>
        <c:smooth val="0"/>
        <c:axId val="147222440"/>
        <c:axId val="147222832"/>
      </c:lineChart>
      <c:catAx>
        <c:axId val="147222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222832"/>
        <c:crosses val="autoZero"/>
        <c:auto val="1"/>
        <c:lblAlgn val="ctr"/>
        <c:lblOffset val="100"/>
        <c:noMultiLvlLbl val="0"/>
      </c:catAx>
      <c:valAx>
        <c:axId val="147222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22244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9.3000000000000007</c:v>
                </c:pt>
                <c:pt idx="4">
                  <c:v>9.3000000000000007</c:v>
                </c:pt>
                <c:pt idx="5">
                  <c:v>9.1999999999999993</c:v>
                </c:pt>
              </c:numCache>
            </c:numRef>
          </c:val>
          <c:extLst>
            <c:ext xmlns:c16="http://schemas.microsoft.com/office/drawing/2014/chart" uri="{C3380CC4-5D6E-409C-BE32-E72D297353CC}">
              <c16:uniqueId val="{00000000-3E0A-4E7A-ADDD-045604F7E1C4}"/>
            </c:ext>
          </c:extLst>
        </c:ser>
        <c:ser>
          <c:idx val="1"/>
          <c:order val="1"/>
          <c:tx>
            <c:strRef>
              <c:f>Sheet1!$C$1</c:f>
              <c:strCache>
                <c:ptCount val="1"/>
                <c:pt idx="0">
                  <c:v>Provider's estimate </c:v>
                </c:pt>
              </c:strCache>
            </c:strRef>
          </c:tx>
          <c:invertIfNegative val="0"/>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0</c:v>
                </c:pt>
                <c:pt idx="1">
                  <c:v>0</c:v>
                </c:pt>
                <c:pt idx="2">
                  <c:v>0</c:v>
                </c:pt>
                <c:pt idx="3" formatCode="0.0">
                  <c:v>0</c:v>
                </c:pt>
                <c:pt idx="4">
                  <c:v>0</c:v>
                </c:pt>
                <c:pt idx="5">
                  <c:v>0</c:v>
                </c:pt>
              </c:numCache>
            </c:numRef>
          </c:val>
          <c:extLst>
            <c:ext xmlns:c16="http://schemas.microsoft.com/office/drawing/2014/chart" uri="{C3380CC4-5D6E-409C-BE32-E72D297353CC}">
              <c16:uniqueId val="{00000001-3E0A-4E7A-ADDD-045604F7E1C4}"/>
            </c:ext>
          </c:extLst>
        </c:ser>
        <c:dLbls>
          <c:showLegendKey val="0"/>
          <c:showVal val="0"/>
          <c:showCatName val="0"/>
          <c:showSerName val="0"/>
          <c:showPercent val="0"/>
          <c:showBubbleSize val="0"/>
        </c:dLbls>
        <c:gapWidth val="150"/>
        <c:axId val="166162176"/>
        <c:axId val="166162960"/>
      </c:barChart>
      <c:catAx>
        <c:axId val="166162176"/>
        <c:scaling>
          <c:orientation val="minMax"/>
        </c:scaling>
        <c:delete val="0"/>
        <c:axPos val="b"/>
        <c:numFmt formatCode="General" sourceLinked="1"/>
        <c:majorTickMark val="out"/>
        <c:minorTickMark val="none"/>
        <c:tickLblPos val="nextTo"/>
        <c:txPr>
          <a:bodyPr/>
          <a:lstStyle/>
          <a:p>
            <a:pPr>
              <a:defRPr b="1"/>
            </a:pPr>
            <a:endParaRPr lang="en-US"/>
          </a:p>
        </c:txPr>
        <c:crossAx val="166162960"/>
        <c:crosses val="autoZero"/>
        <c:auto val="1"/>
        <c:lblAlgn val="ctr"/>
        <c:lblOffset val="100"/>
        <c:noMultiLvlLbl val="0"/>
      </c:catAx>
      <c:valAx>
        <c:axId val="166162960"/>
        <c:scaling>
          <c:orientation val="minMax"/>
        </c:scaling>
        <c:delete val="0"/>
        <c:axPos val="l"/>
        <c:title>
          <c:tx>
            <c:rich>
              <a:bodyPr rot="-5400000" vert="horz"/>
              <a:lstStyle/>
              <a:p>
                <a:pPr>
                  <a:defRPr/>
                </a:pPr>
                <a:r>
                  <a:rPr lang="en-US" dirty="0"/>
                  <a:t>Median Values</a:t>
                </a:r>
              </a:p>
            </c:rich>
          </c:tx>
          <c:overlay val="0"/>
        </c:title>
        <c:numFmt formatCode="General" sourceLinked="1"/>
        <c:majorTickMark val="out"/>
        <c:minorTickMark val="none"/>
        <c:tickLblPos val="nextTo"/>
        <c:crossAx val="166162176"/>
        <c:crosses val="autoZero"/>
        <c:crossBetween val="between"/>
      </c:valAx>
    </c:plotArea>
    <c:legend>
      <c:legendPos val="t"/>
      <c:layout>
        <c:manualLayout>
          <c:xMode val="edge"/>
          <c:yMode val="edge"/>
          <c:x val="0.43517886653057258"/>
          <c:y val="1.6836195965366927E-2"/>
          <c:w val="0.27573280191827876"/>
          <c:h val="7.7881988871760552E-2"/>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9.3000000000000007</c:v>
                </c:pt>
                <c:pt idx="4">
                  <c:v>9.3000000000000007</c:v>
                </c:pt>
                <c:pt idx="5">
                  <c:v>9.1999999999999993</c:v>
                </c:pt>
              </c:numCache>
            </c:numRef>
          </c:val>
          <c:extLst>
            <c:ext xmlns:c16="http://schemas.microsoft.com/office/drawing/2014/chart" uri="{C3380CC4-5D6E-409C-BE32-E72D297353CC}">
              <c16:uniqueId val="{00000000-3842-4024-872D-1F0C5C44AF8A}"/>
            </c:ext>
          </c:extLst>
        </c:ser>
        <c:ser>
          <c:idx val="1"/>
          <c:order val="1"/>
          <c:tx>
            <c:strRef>
              <c:f>Sheet1!$C$1</c:f>
              <c:strCache>
                <c:ptCount val="1"/>
                <c:pt idx="0">
                  <c:v>Clinician's estimate </c:v>
                </c:pt>
              </c:strCache>
            </c:strRef>
          </c:tx>
          <c:spPr>
            <a:solidFill>
              <a:srgbClr val="90D9F0"/>
            </a:solidFill>
            <a:ln>
              <a:solidFill>
                <a:srgbClr val="90D9F0"/>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3842-4024-872D-1F0C5C44AF8A}"/>
                </c:ext>
              </c:extLst>
            </c:dLbl>
            <c:dLbl>
              <c:idx val="4"/>
              <c:delete val="1"/>
              <c:extLst>
                <c:ext xmlns:c15="http://schemas.microsoft.com/office/drawing/2012/chart" uri="{CE6537A1-D6FC-4f65-9D91-7224C49458BB}"/>
                <c:ext xmlns:c16="http://schemas.microsoft.com/office/drawing/2014/chart" uri="{C3380CC4-5D6E-409C-BE32-E72D297353CC}">
                  <c16:uniqueId val="{00000002-3842-4024-872D-1F0C5C44AF8A}"/>
                </c:ext>
              </c:extLst>
            </c:dLbl>
            <c:dLbl>
              <c:idx val="5"/>
              <c:delete val="1"/>
              <c:extLst>
                <c:ext xmlns:c15="http://schemas.microsoft.com/office/drawing/2012/chart" uri="{CE6537A1-D6FC-4f65-9D91-7224C49458BB}"/>
                <c:ext xmlns:c16="http://schemas.microsoft.com/office/drawing/2014/chart" uri="{C3380CC4-5D6E-409C-BE32-E72D297353CC}">
                  <c16:uniqueId val="{00000003-3842-4024-872D-1F0C5C44AF8A}"/>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9.1999999999999993</c:v>
                </c:pt>
                <c:pt idx="1">
                  <c:v>9.1999999999999993</c:v>
                </c:pt>
                <c:pt idx="2">
                  <c:v>9.3000000000000007</c:v>
                </c:pt>
                <c:pt idx="3" formatCode="0.0">
                  <c:v>0</c:v>
                </c:pt>
                <c:pt idx="4">
                  <c:v>0</c:v>
                </c:pt>
                <c:pt idx="5">
                  <c:v>0</c:v>
                </c:pt>
              </c:numCache>
            </c:numRef>
          </c:val>
          <c:extLst>
            <c:ext xmlns:c16="http://schemas.microsoft.com/office/drawing/2014/chart" uri="{C3380CC4-5D6E-409C-BE32-E72D297353CC}">
              <c16:uniqueId val="{00000004-3842-4024-872D-1F0C5C44AF8A}"/>
            </c:ext>
          </c:extLst>
        </c:ser>
        <c:dLbls>
          <c:showLegendKey val="0"/>
          <c:showVal val="0"/>
          <c:showCatName val="0"/>
          <c:showSerName val="0"/>
          <c:showPercent val="0"/>
          <c:showBubbleSize val="0"/>
        </c:dLbls>
        <c:gapWidth val="150"/>
        <c:axId val="216466192"/>
        <c:axId val="162961472"/>
      </c:barChart>
      <c:catAx>
        <c:axId val="216466192"/>
        <c:scaling>
          <c:orientation val="minMax"/>
        </c:scaling>
        <c:delete val="0"/>
        <c:axPos val="b"/>
        <c:numFmt formatCode="General" sourceLinked="1"/>
        <c:majorTickMark val="out"/>
        <c:minorTickMark val="none"/>
        <c:tickLblPos val="nextTo"/>
        <c:txPr>
          <a:bodyPr/>
          <a:lstStyle/>
          <a:p>
            <a:pPr>
              <a:defRPr b="1"/>
            </a:pPr>
            <a:endParaRPr lang="en-US"/>
          </a:p>
        </c:txPr>
        <c:crossAx val="162961472"/>
        <c:crosses val="autoZero"/>
        <c:auto val="1"/>
        <c:lblAlgn val="ctr"/>
        <c:lblOffset val="100"/>
        <c:noMultiLvlLbl val="0"/>
      </c:catAx>
      <c:valAx>
        <c:axId val="162961472"/>
        <c:scaling>
          <c:orientation val="minMax"/>
        </c:scaling>
        <c:delete val="0"/>
        <c:axPos val="l"/>
        <c:title>
          <c:tx>
            <c:rich>
              <a:bodyPr rot="-5400000" vert="horz"/>
              <a:lstStyle/>
              <a:p>
                <a:pPr>
                  <a:defRPr/>
                </a:pPr>
                <a:r>
                  <a:rPr lang="en-US" dirty="0"/>
                  <a:t>Median Values</a:t>
                </a:r>
              </a:p>
            </c:rich>
          </c:tx>
          <c:overlay val="0"/>
        </c:title>
        <c:numFmt formatCode="General" sourceLinked="1"/>
        <c:majorTickMark val="out"/>
        <c:minorTickMark val="none"/>
        <c:tickLblPos val="nextTo"/>
        <c:crossAx val="216466192"/>
        <c:crosses val="autoZero"/>
        <c:crossBetween val="between"/>
      </c:valAx>
    </c:plotArea>
    <c:legend>
      <c:legendPos val="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9.3000000000000007</c:v>
                </c:pt>
                <c:pt idx="4">
                  <c:v>9.3000000000000007</c:v>
                </c:pt>
                <c:pt idx="5">
                  <c:v>9.1999999999999993</c:v>
                </c:pt>
              </c:numCache>
            </c:numRef>
          </c:val>
          <c:extLst>
            <c:ext xmlns:c16="http://schemas.microsoft.com/office/drawing/2014/chart" uri="{C3380CC4-5D6E-409C-BE32-E72D297353CC}">
              <c16:uniqueId val="{00000000-0AB7-42D3-A547-B9E2DE7E16C4}"/>
            </c:ext>
          </c:extLst>
        </c:ser>
        <c:ser>
          <c:idx val="1"/>
          <c:order val="1"/>
          <c:tx>
            <c:strRef>
              <c:f>Sheet1!$C$1</c:f>
              <c:strCache>
                <c:ptCount val="1"/>
                <c:pt idx="0">
                  <c:v>Clinician's estimate </c:v>
                </c:pt>
              </c:strCache>
            </c:strRef>
          </c:tx>
          <c:spPr>
            <a:solidFill>
              <a:srgbClr val="90D9F0"/>
            </a:solidFill>
            <a:ln>
              <a:solidFill>
                <a:srgbClr val="90D9F0"/>
              </a:solidFill>
            </a:ln>
          </c:spPr>
          <c:invertIfNegative val="0"/>
          <c:dLbls>
            <c:dLbl>
              <c:idx val="4"/>
              <c:layout>
                <c:manualLayout>
                  <c:x val="1.3888888888888888E-2"/>
                  <c:y val="1.1224130643577902E-2"/>
                </c:manualLayout>
              </c:layout>
              <c:spPr/>
              <c:txPr>
                <a:bodyPr/>
                <a:lstStyle/>
                <a:p>
                  <a:pPr>
                    <a:defRPr sz="1400" b="1">
                      <a:solidFill>
                        <a:srgbClr val="C7380B"/>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B7-42D3-A547-B9E2DE7E16C4}"/>
                </c:ext>
              </c:extLst>
            </c:dLbl>
            <c:dLbl>
              <c:idx val="5"/>
              <c:spPr/>
              <c:txPr>
                <a:bodyPr/>
                <a:lstStyle/>
                <a:p>
                  <a:pPr>
                    <a:defRPr sz="14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AB7-42D3-A547-B9E2DE7E16C4}"/>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9.1999999999999993</c:v>
                </c:pt>
                <c:pt idx="1">
                  <c:v>9.1999999999999993</c:v>
                </c:pt>
                <c:pt idx="2">
                  <c:v>9.3000000000000007</c:v>
                </c:pt>
                <c:pt idx="3" formatCode="0.0">
                  <c:v>7</c:v>
                </c:pt>
                <c:pt idx="4">
                  <c:v>5.2</c:v>
                </c:pt>
                <c:pt idx="5">
                  <c:v>7.8</c:v>
                </c:pt>
              </c:numCache>
            </c:numRef>
          </c:val>
          <c:extLst>
            <c:ext xmlns:c16="http://schemas.microsoft.com/office/drawing/2014/chart" uri="{C3380CC4-5D6E-409C-BE32-E72D297353CC}">
              <c16:uniqueId val="{00000003-0AB7-42D3-A547-B9E2DE7E16C4}"/>
            </c:ext>
          </c:extLst>
        </c:ser>
        <c:dLbls>
          <c:showLegendKey val="0"/>
          <c:showVal val="0"/>
          <c:showCatName val="0"/>
          <c:showSerName val="0"/>
          <c:showPercent val="0"/>
          <c:showBubbleSize val="0"/>
        </c:dLbls>
        <c:gapWidth val="150"/>
        <c:axId val="216786080"/>
        <c:axId val="216786472"/>
      </c:barChart>
      <c:catAx>
        <c:axId val="216786080"/>
        <c:scaling>
          <c:orientation val="minMax"/>
        </c:scaling>
        <c:delete val="0"/>
        <c:axPos val="b"/>
        <c:numFmt formatCode="General" sourceLinked="1"/>
        <c:majorTickMark val="out"/>
        <c:minorTickMark val="none"/>
        <c:tickLblPos val="nextTo"/>
        <c:txPr>
          <a:bodyPr/>
          <a:lstStyle/>
          <a:p>
            <a:pPr>
              <a:defRPr b="1"/>
            </a:pPr>
            <a:endParaRPr lang="en-US"/>
          </a:p>
        </c:txPr>
        <c:crossAx val="216786472"/>
        <c:crosses val="autoZero"/>
        <c:auto val="1"/>
        <c:lblAlgn val="ctr"/>
        <c:lblOffset val="100"/>
        <c:noMultiLvlLbl val="0"/>
      </c:catAx>
      <c:valAx>
        <c:axId val="216786472"/>
        <c:scaling>
          <c:orientation val="minMax"/>
        </c:scaling>
        <c:delete val="0"/>
        <c:axPos val="l"/>
        <c:title>
          <c:tx>
            <c:rich>
              <a:bodyPr rot="-5400000" vert="horz"/>
              <a:lstStyle/>
              <a:p>
                <a:pPr>
                  <a:defRPr/>
                </a:pPr>
                <a:r>
                  <a:rPr lang="en-US" dirty="0"/>
                  <a:t>Median Values</a:t>
                </a:r>
              </a:p>
            </c:rich>
          </c:tx>
          <c:overlay val="0"/>
        </c:title>
        <c:numFmt formatCode="General" sourceLinked="1"/>
        <c:majorTickMark val="out"/>
        <c:minorTickMark val="none"/>
        <c:tickLblPos val="nextTo"/>
        <c:crossAx val="216786080"/>
        <c:crosses val="autoZero"/>
        <c:crossBetween val="between"/>
      </c:valAx>
    </c:plotArea>
    <c:legend>
      <c:legendPos val="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0.61816</cdr:x>
      <cdr:y>0</cdr:y>
    </cdr:from>
    <cdr:to>
      <cdr:x>0.82642</cdr:x>
      <cdr:y>0.06452</cdr:y>
    </cdr:to>
    <cdr:sp macro="" textlink="">
      <cdr:nvSpPr>
        <cdr:cNvPr id="2" name="TextBox 7"/>
        <cdr:cNvSpPr txBox="1"/>
      </cdr:nvSpPr>
      <cdr:spPr>
        <a:xfrm xmlns:a="http://schemas.openxmlformats.org/drawingml/2006/main">
          <a:off x="3893128" y="0"/>
          <a:ext cx="1311578" cy="23083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900" dirty="0">
              <a:solidFill>
                <a:srgbClr val="5F5F5F"/>
              </a:solidFill>
              <a:latin typeface="Calibri" panose="020F0502020204030204" pitchFamily="34" charset="0"/>
            </a:rPr>
            <a:t>Revised APD*</a:t>
          </a:r>
          <a:r>
            <a:rPr lang="en-US" sz="900" baseline="0" dirty="0">
              <a:solidFill>
                <a:srgbClr val="5F5F5F"/>
              </a:solidFill>
              <a:latin typeface="Calibri" panose="020F0502020204030204" pitchFamily="34" charset="0"/>
            </a:rPr>
            <a:t> definition</a:t>
          </a:r>
          <a:endParaRPr lang="en-US" sz="900" dirty="0">
            <a:solidFill>
              <a:srgbClr val="5F5F5F"/>
            </a:solidFill>
            <a:latin typeface="Calibri" panose="020F0502020204030204" pitchFamily="34" charset="0"/>
          </a:endParaRPr>
        </a:p>
      </cdr:txBody>
    </cdr:sp>
  </cdr:relSizeAnchor>
  <cdr:relSizeAnchor xmlns:cdr="http://schemas.openxmlformats.org/drawingml/2006/chartDrawing">
    <cdr:from>
      <cdr:x>0.66774</cdr:x>
      <cdr:y>0.06807</cdr:y>
    </cdr:from>
    <cdr:to>
      <cdr:x>0.66774</cdr:x>
      <cdr:y>0.12181</cdr:y>
    </cdr:to>
    <cdr:cxnSp macro="">
      <cdr:nvCxnSpPr>
        <cdr:cNvPr id="3" name="Straight Arrow Connector 2">
          <a:extLst xmlns:a="http://schemas.openxmlformats.org/drawingml/2006/main">
            <a:ext uri="{FF2B5EF4-FFF2-40B4-BE49-F238E27FC236}">
              <a16:creationId xmlns:a16="http://schemas.microsoft.com/office/drawing/2014/main" id="{D55DC281-2B50-4910-8E3C-136B18EA2A54}"/>
            </a:ext>
          </a:extLst>
        </cdr:cNvPr>
        <cdr:cNvCxnSpPr/>
      </cdr:nvCxnSpPr>
      <cdr:spPr>
        <a:xfrm xmlns:a="http://schemas.openxmlformats.org/drawingml/2006/main">
          <a:off x="4205385" y="243527"/>
          <a:ext cx="0" cy="192259"/>
        </a:xfrm>
        <a:prstGeom xmlns:a="http://schemas.openxmlformats.org/drawingml/2006/main" prst="straightConnector1">
          <a:avLst/>
        </a:prstGeom>
        <a:ln xmlns:a="http://schemas.openxmlformats.org/drawingml/2006/main">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0.8199</cdr:x>
      <cdr:y>0.10191</cdr:y>
    </cdr:from>
    <cdr:to>
      <cdr:x>0.93997</cdr:x>
      <cdr:y>0.17504</cdr:y>
    </cdr:to>
    <cdr:sp macro="" textlink="">
      <cdr:nvSpPr>
        <cdr:cNvPr id="4" name="TextBox 3"/>
        <cdr:cNvSpPr txBox="1"/>
      </cdr:nvSpPr>
      <cdr:spPr>
        <a:xfrm xmlns:a="http://schemas.openxmlformats.org/drawingml/2006/main">
          <a:off x="5163644" y="364596"/>
          <a:ext cx="756224" cy="2616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100" dirty="0">
              <a:solidFill>
                <a:srgbClr val="5F5F5F"/>
              </a:solidFill>
              <a:latin typeface="Calibri" panose="020F0502020204030204" pitchFamily="34" charset="0"/>
            </a:rPr>
            <a:t>≥1 </a:t>
          </a:r>
          <a:r>
            <a:rPr lang="en-US" sz="1100" dirty="0" err="1">
              <a:solidFill>
                <a:srgbClr val="5F5F5F"/>
              </a:solidFill>
              <a:latin typeface="Calibri" panose="020F0502020204030204" pitchFamily="34" charset="0"/>
            </a:rPr>
            <a:t>Tdap</a:t>
          </a:r>
          <a:endParaRPr lang="en-US" sz="1100" dirty="0">
            <a:solidFill>
              <a:srgbClr val="5F5F5F"/>
            </a:solidFill>
            <a:latin typeface="Calibri" panose="020F0502020204030204" pitchFamily="34" charset="0"/>
          </a:endParaRPr>
        </a:p>
      </cdr:txBody>
    </cdr:sp>
  </cdr:relSizeAnchor>
  <cdr:relSizeAnchor xmlns:cdr="http://schemas.openxmlformats.org/drawingml/2006/chartDrawing">
    <cdr:from>
      <cdr:x>0.81952</cdr:x>
      <cdr:y>0.15265</cdr:y>
    </cdr:from>
    <cdr:to>
      <cdr:x>0.98004</cdr:x>
      <cdr:y>0.22578</cdr:y>
    </cdr:to>
    <cdr:sp macro="" textlink="">
      <cdr:nvSpPr>
        <cdr:cNvPr id="5" name="TextBox 1"/>
        <cdr:cNvSpPr txBox="1"/>
      </cdr:nvSpPr>
      <cdr:spPr>
        <a:xfrm xmlns:a="http://schemas.openxmlformats.org/drawingml/2006/main">
          <a:off x="5161275" y="546133"/>
          <a:ext cx="1010925"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5F5F5F"/>
              </a:solidFill>
              <a:latin typeface="Calibri" panose="020F0502020204030204" pitchFamily="34" charset="0"/>
            </a:rPr>
            <a:t>≥1 </a:t>
          </a:r>
          <a:r>
            <a:rPr lang="en-US" sz="1100" dirty="0" err="1">
              <a:solidFill>
                <a:srgbClr val="5F5F5F"/>
              </a:solidFill>
              <a:latin typeface="Calibri" panose="020F0502020204030204" pitchFamily="34" charset="0"/>
            </a:rPr>
            <a:t>MenACWY</a:t>
          </a:r>
          <a:endParaRPr lang="en-US" sz="1100" dirty="0">
            <a:solidFill>
              <a:srgbClr val="5F5F5F"/>
            </a:solidFill>
            <a:latin typeface="Calibri" panose="020F0502020204030204" pitchFamily="34" charset="0"/>
          </a:endParaRPr>
        </a:p>
      </cdr:txBody>
    </cdr:sp>
  </cdr:relSizeAnchor>
  <cdr:relSizeAnchor xmlns:cdr="http://schemas.openxmlformats.org/drawingml/2006/chartDrawing">
    <cdr:from>
      <cdr:x>0.81952</cdr:x>
      <cdr:y>0.30538</cdr:y>
    </cdr:from>
    <cdr:to>
      <cdr:x>0.98004</cdr:x>
      <cdr:y>0.3785</cdr:y>
    </cdr:to>
    <cdr:sp macro="" textlink="">
      <cdr:nvSpPr>
        <cdr:cNvPr id="6" name="TextBox 1"/>
        <cdr:cNvSpPr txBox="1"/>
      </cdr:nvSpPr>
      <cdr:spPr>
        <a:xfrm xmlns:a="http://schemas.openxmlformats.org/drawingml/2006/main">
          <a:off x="5161275" y="1092521"/>
          <a:ext cx="1010925"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5F5F5F"/>
              </a:solidFill>
              <a:latin typeface="Calibri" panose="020F0502020204030204" pitchFamily="34" charset="0"/>
            </a:rPr>
            <a:t>≥1 HPV (F)</a:t>
          </a:r>
        </a:p>
      </cdr:txBody>
    </cdr:sp>
  </cdr:relSizeAnchor>
  <cdr:relSizeAnchor xmlns:cdr="http://schemas.openxmlformats.org/drawingml/2006/chartDrawing">
    <cdr:from>
      <cdr:x>0.81952</cdr:x>
      <cdr:y>0.41437</cdr:y>
    </cdr:from>
    <cdr:to>
      <cdr:x>0.98004</cdr:x>
      <cdr:y>0.48749</cdr:y>
    </cdr:to>
    <cdr:sp macro="" textlink="">
      <cdr:nvSpPr>
        <cdr:cNvPr id="7" name="TextBox 1"/>
        <cdr:cNvSpPr txBox="1"/>
      </cdr:nvSpPr>
      <cdr:spPr>
        <a:xfrm xmlns:a="http://schemas.openxmlformats.org/drawingml/2006/main">
          <a:off x="5161275" y="1482444"/>
          <a:ext cx="1010925"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5F5F5F"/>
              </a:solidFill>
              <a:latin typeface="Calibri" panose="020F0502020204030204" pitchFamily="34" charset="0"/>
            </a:rPr>
            <a:t>≥1 HPV (M)</a:t>
          </a:r>
        </a:p>
      </cdr:txBody>
    </cdr:sp>
  </cdr:relSizeAnchor>
  <cdr:relSizeAnchor xmlns:cdr="http://schemas.openxmlformats.org/drawingml/2006/chartDrawing">
    <cdr:from>
      <cdr:x>0.81952</cdr:x>
      <cdr:y>0.48726</cdr:y>
    </cdr:from>
    <cdr:to>
      <cdr:x>0.98004</cdr:x>
      <cdr:y>0.56039</cdr:y>
    </cdr:to>
    <cdr:sp macro="" textlink="">
      <cdr:nvSpPr>
        <cdr:cNvPr id="8" name="TextBox 1"/>
        <cdr:cNvSpPr txBox="1"/>
      </cdr:nvSpPr>
      <cdr:spPr>
        <a:xfrm xmlns:a="http://schemas.openxmlformats.org/drawingml/2006/main">
          <a:off x="5161275" y="1743221"/>
          <a:ext cx="1010925"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5F5F5F"/>
              </a:solidFill>
              <a:latin typeface="Calibri" panose="020F0502020204030204" pitchFamily="34" charset="0"/>
            </a:rPr>
            <a:t>≥3 HPV (F)</a:t>
          </a:r>
        </a:p>
      </cdr:txBody>
    </cdr:sp>
  </cdr:relSizeAnchor>
  <cdr:relSizeAnchor xmlns:cdr="http://schemas.openxmlformats.org/drawingml/2006/chartDrawing">
    <cdr:from>
      <cdr:x>0.81942</cdr:x>
      <cdr:y>0.55444</cdr:y>
    </cdr:from>
    <cdr:to>
      <cdr:x>0.98306</cdr:x>
      <cdr:y>0.62756</cdr:y>
    </cdr:to>
    <cdr:sp macro="" textlink="">
      <cdr:nvSpPr>
        <cdr:cNvPr id="9" name="TextBox 1"/>
        <cdr:cNvSpPr txBox="1"/>
      </cdr:nvSpPr>
      <cdr:spPr>
        <a:xfrm xmlns:a="http://schemas.openxmlformats.org/drawingml/2006/main">
          <a:off x="5160645" y="1983552"/>
          <a:ext cx="1030605"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5F5F5F"/>
              </a:solidFill>
              <a:latin typeface="Calibri" panose="020F0502020204030204" pitchFamily="34" charset="0"/>
            </a:rPr>
            <a:t>≥2 </a:t>
          </a:r>
          <a:r>
            <a:rPr lang="en-US" sz="1100" dirty="0" err="1">
              <a:solidFill>
                <a:srgbClr val="5F5F5F"/>
              </a:solidFill>
              <a:latin typeface="Calibri" panose="020F0502020204030204" pitchFamily="34" charset="0"/>
            </a:rPr>
            <a:t>MenACWY</a:t>
          </a:r>
          <a:r>
            <a:rPr lang="en-US" sz="1100" baseline="30000" dirty="0">
              <a:solidFill>
                <a:srgbClr val="5F5F5F"/>
              </a:solidFill>
              <a:latin typeface="Calibri" panose="020F0502020204030204" pitchFamily="34" charset="0"/>
            </a:rPr>
            <a:t>†</a:t>
          </a:r>
        </a:p>
      </cdr:txBody>
    </cdr:sp>
  </cdr:relSizeAnchor>
  <cdr:relSizeAnchor xmlns:cdr="http://schemas.openxmlformats.org/drawingml/2006/chartDrawing">
    <cdr:from>
      <cdr:x>0.81952</cdr:x>
      <cdr:y>0.61069</cdr:y>
    </cdr:from>
    <cdr:to>
      <cdr:x>0.98004</cdr:x>
      <cdr:y>0.68381</cdr:y>
    </cdr:to>
    <cdr:sp macro="" textlink="">
      <cdr:nvSpPr>
        <cdr:cNvPr id="10" name="TextBox 1"/>
        <cdr:cNvSpPr txBox="1"/>
      </cdr:nvSpPr>
      <cdr:spPr>
        <a:xfrm xmlns:a="http://schemas.openxmlformats.org/drawingml/2006/main">
          <a:off x="5161275" y="2184796"/>
          <a:ext cx="1010925"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5F5F5F"/>
              </a:solidFill>
              <a:latin typeface="Calibri" panose="020F0502020204030204" pitchFamily="34" charset="0"/>
            </a:rPr>
            <a:t>≥3 HPV (M)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9/25/2017</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9/25/2017</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a parents concerns are real or just perceived by the clinician, it affects the way</a:t>
            </a:r>
            <a:r>
              <a:rPr lang="en-US" baseline="0" dirty="0"/>
              <a:t> HPV vaccine is recommended and administered. This changes the conversation between the clinician and the parents regarding HPV vaccine.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86412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a:t>
            </a:r>
            <a:r>
              <a:rPr lang="en-US" baseline="0" dirty="0"/>
              <a:t> begs the question. What IS an effective recommendation for HPV vaccination?</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2297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and most effective</a:t>
            </a:r>
            <a:r>
              <a:rPr lang="en-US" baseline="0" dirty="0"/>
              <a:t> recommendation for HPV vaccination is when HPV vaccine is recommended in the same way and on the same day as the other vaccines recommended for girls and boys at ages 11 and 12 years.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76418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Successful recommendations group all of the adolescent vaccines</a:t>
            </a:r>
          </a:p>
          <a:p>
            <a:endParaRPr lang="en-US" sz="1000" dirty="0"/>
          </a:p>
          <a:p>
            <a:pPr lvl="0"/>
            <a:r>
              <a:rPr lang="en-US" sz="1000" dirty="0"/>
              <a:t>Recommend the HPV vaccine series the same way you recommend the other adolescent vaccines</a:t>
            </a:r>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25228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call this the “bundled recommendation” because it bundles all of the vaccines recommended for preteens into one effective and presumptive statement.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15138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46389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3972848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3112977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604626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76378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685778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1361348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parents will accept the bundled</a:t>
            </a:r>
            <a:r>
              <a:rPr lang="en-US" baseline="0" dirty="0"/>
              <a:t> recommendation without any questions. Other p</a:t>
            </a:r>
            <a:r>
              <a:rPr lang="en-US" dirty="0"/>
              <a:t>arents may be interested in vaccinating, yet still have questions</a:t>
            </a:r>
          </a:p>
          <a:p>
            <a:pPr lvl="1"/>
            <a:endParaRPr lang="en-US" b="0" dirty="0"/>
          </a:p>
          <a:p>
            <a:pPr lvl="0"/>
            <a:r>
              <a:rPr lang="en-US" b="0" dirty="0"/>
              <a:t>A question from a parents about HPV</a:t>
            </a:r>
            <a:r>
              <a:rPr lang="en-US" b="0" baseline="0" dirty="0"/>
              <a:t> vaccine </a:t>
            </a:r>
            <a:r>
              <a:rPr lang="en-US" b="0" dirty="0"/>
              <a:t>does not mean they are refusing or delaying. Many parents with questions</a:t>
            </a:r>
            <a:r>
              <a:rPr lang="en-US" b="0" baseline="0" dirty="0"/>
              <a:t> about HPV vaccine are looking for additional reassurance from you. </a:t>
            </a:r>
            <a:r>
              <a:rPr lang="en-US" b="0" dirty="0"/>
              <a:t>Taking the time to listen to parents’ questions helps you save time and give an effective response. Be sure to</a:t>
            </a:r>
            <a:r>
              <a:rPr lang="en-US" b="0" baseline="0" dirty="0"/>
              <a:t> verify that you are addressing the right concern.</a:t>
            </a:r>
            <a:endParaRPr lang="en-US" b="0" dirty="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000144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 few parents will be hesitant.  Here’s a detailed approach to the hesitant parent, based on childhood vaccination work by Vax Northwest.</a:t>
            </a:r>
          </a:p>
          <a:p>
            <a:r>
              <a:rPr lang="en-US" altLang="en-US" dirty="0">
                <a:ea typeface="ＭＳ Ｐゴシック" panose="020B0600070205080204" pitchFamily="34" charset="-128"/>
              </a:rPr>
              <a:t>The steps include: Ask, Acknowledge, &amp; Advise. In short…</a:t>
            </a:r>
          </a:p>
          <a:p>
            <a:r>
              <a:rPr lang="en-US" altLang="en-US" dirty="0">
                <a:ea typeface="ＭＳ Ｐゴシック" panose="020B0600070205080204" pitchFamily="34" charset="-128"/>
              </a:rPr>
              <a:t>-Ask about their concern</a:t>
            </a:r>
          </a:p>
          <a:p>
            <a:r>
              <a:rPr lang="en-US" altLang="en-US" dirty="0">
                <a:ea typeface="ＭＳ Ｐゴシック" panose="020B0600070205080204" pitchFamily="34" charset="-128"/>
              </a:rPr>
              <a:t>-Acknowledge that you know they want to keep their child safe and healthy in every way….and so do you.</a:t>
            </a:r>
          </a:p>
          <a:p>
            <a:r>
              <a:rPr lang="en-US" altLang="en-US" dirty="0">
                <a:ea typeface="ＭＳ Ｐゴシック" panose="020B0600070205080204" pitchFamily="34" charset="-128"/>
              </a:rPr>
              <a:t>-And then advise them on why you recommend getting HPV vaccination now.</a:t>
            </a:r>
            <a:r>
              <a:rPr lang="en-US" altLang="en-US" baseline="0" dirty="0">
                <a:ea typeface="ＭＳ Ｐゴシック" panose="020B0600070205080204" pitchFamily="34" charset="-128"/>
              </a:rPr>
              <a:t> </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anose="020B0604020202020204" pitchFamily="34" charset="0"/>
                <a:ea typeface="ＭＳ Ｐゴシック" panose="020B0600070205080204" pitchFamily="34" charset="-128"/>
              </a:defRPr>
            </a:lvl1pPr>
            <a:lvl2pPr marL="36562390" indent="-36121695" eaLnBrk="0" hangingPunct="0">
              <a:defRPr sz="2300">
                <a:solidFill>
                  <a:schemeClr val="tx1"/>
                </a:solidFill>
                <a:latin typeface="Arial" panose="020B0604020202020204" pitchFamily="34" charset="0"/>
                <a:ea typeface="ＭＳ Ｐゴシック" panose="020B0600070205080204" pitchFamily="34" charset="-128"/>
              </a:defRPr>
            </a:lvl2pPr>
            <a:lvl3pPr eaLnBrk="0" hangingPunct="0">
              <a:defRPr sz="2300">
                <a:solidFill>
                  <a:schemeClr val="tx1"/>
                </a:solidFill>
                <a:latin typeface="Arial" panose="020B0604020202020204" pitchFamily="34" charset="0"/>
                <a:ea typeface="ＭＳ Ｐゴシック" panose="020B0600070205080204" pitchFamily="34" charset="-128"/>
              </a:defRPr>
            </a:lvl3pPr>
            <a:lvl4pPr eaLnBrk="0" hangingPunct="0">
              <a:defRPr sz="2300">
                <a:solidFill>
                  <a:schemeClr val="tx1"/>
                </a:solidFill>
                <a:latin typeface="Arial" panose="020B0604020202020204" pitchFamily="34" charset="0"/>
                <a:ea typeface="ＭＳ Ｐゴシック" panose="020B0600070205080204" pitchFamily="34" charset="-128"/>
              </a:defRPr>
            </a:lvl4pPr>
            <a:lvl5pPr eaLnBrk="0" hangingPunct="0">
              <a:defRPr sz="2300">
                <a:solidFill>
                  <a:schemeClr val="tx1"/>
                </a:solidFill>
                <a:latin typeface="Arial" panose="020B0604020202020204" pitchFamily="34" charset="0"/>
                <a:ea typeface="ＭＳ Ｐゴシック" panose="020B0600070205080204" pitchFamily="34" charset="-128"/>
              </a:defRPr>
            </a:lvl5pPr>
            <a:lvl6pPr marL="440695"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88139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1322085"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176278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eaLnBrk="1" hangingPunct="1"/>
            <a:fld id="{3FC0901F-E735-4D8B-9BCF-D4F9B52886DB}" type="slidenum">
              <a:rPr lang="en-US" altLang="en-US" sz="1200">
                <a:solidFill>
                  <a:prstClr val="black"/>
                </a:solidFill>
                <a:latin typeface="Calibri" panose="020F0502020204030204" pitchFamily="34" charset="0"/>
              </a:rPr>
              <a:pPr eaLnBrk="1" hangingPunct="1"/>
              <a:t>22</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072792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parents will</a:t>
            </a:r>
            <a:r>
              <a:rPr lang="en-US" baseline="0" dirty="0"/>
              <a:t> not accept your recommendation for their child this year. But that doesn’t mean they won’t ever have their child protected with HPV vaccination. Make sure you leave the door open to revisit the conversation at the following annual visit.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633506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831542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921621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fontAlgn="auto">
              <a:spcBef>
                <a:spcPts val="0"/>
              </a:spcBef>
              <a:spcAft>
                <a:spcPts val="0"/>
              </a:spcAft>
              <a:defRPr/>
            </a:pPr>
            <a:r>
              <a:rPr lang="en-US" dirty="0"/>
              <a:t>Make sure that all clinic staff, including those</a:t>
            </a:r>
            <a:r>
              <a:rPr lang="en-US" baseline="0" dirty="0"/>
              <a:t> answering the phone and making appointments, are communicating the same way about HPV vaccine. Put the focus on cancer prevention and provide talking points for the staff. One way to be sure that staff have the information that they need is to share with them the tip sheet “Addressing Parents’ Top Questions about HPV Vaccine.”</a:t>
            </a:r>
            <a:endParaRPr lang="en-US" dirty="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909416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has a variety of resources available to assist clinicians</a:t>
            </a:r>
            <a:r>
              <a:rPr lang="en-US" baseline="0" dirty="0"/>
              <a:t> in communicating about HPV vaccine and improving practice to increase immunization rates. Visit CDC.gov slash HPV and click on the section for clinicians.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169947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3656854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181498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From</a:t>
            </a:r>
            <a:r>
              <a:rPr lang="en-US" baseline="0" dirty="0"/>
              <a:t> 2006-2015, we’ve seen improvement in adolescent vaccination coverage.  However, despite HPV vaccine recommendations for females being published around the same time as those for </a:t>
            </a:r>
            <a:r>
              <a:rPr lang="en-US" baseline="0" dirty="0" err="1"/>
              <a:t>Tdap</a:t>
            </a:r>
            <a:r>
              <a:rPr lang="en-US" baseline="0" dirty="0"/>
              <a:t> and </a:t>
            </a:r>
            <a:r>
              <a:rPr lang="en-US" baseline="0" dirty="0" err="1"/>
              <a:t>MenACWY</a:t>
            </a:r>
            <a:r>
              <a:rPr lang="en-US" baseline="0" dirty="0"/>
              <a:t>, HPV vaccination coverage in females has increased at a comparatively slow pace.  The next few slides will focus on HPV vaccination coverage.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26636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163106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1511060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50" lvl="1" indent="-342850">
              <a:spcAft>
                <a:spcPts val="1200"/>
              </a:spcAft>
              <a:buSzPct val="110000"/>
            </a:pPr>
            <a:r>
              <a:rPr lang="en-US" sz="1100" dirty="0"/>
              <a:t>Studies consistently show that a strong recommendation from you is the single best predictor of vaccination for any vaccine, including HPV vaccine. In the 2014 NIS-Teen nearly 15% of parents who said that they would not be getting their child vaccinated against HPV in the next 12 months, stated not receiving a recommendation as one of the top reasons. </a:t>
            </a:r>
          </a:p>
          <a:p>
            <a:endParaRPr lang="en-US" sz="1100"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94188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268721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is from research with parents regarding immunization for</a:t>
            </a:r>
            <a:r>
              <a:rPr lang="en-US" baseline="0" dirty="0"/>
              <a:t> their children. When asked how much value they placed on each of the vaccines, you can see that they ranked these vaccines similarly.</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000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study providers were asked to estimate how much value parents placed on the same vaccines. As you can see, they guessed correctly for vaccines protecting against meningitis, hepatitis, pertussis.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16022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estimates that clinicians gave for how much value</a:t>
            </a:r>
            <a:r>
              <a:rPr lang="en-US" baseline="0" dirty="0"/>
              <a:t> parents place on flu and HPV vaccination are much lower. These c</a:t>
            </a:r>
            <a:r>
              <a:rPr lang="en-US" dirty="0"/>
              <a:t>linicians underestimated the value parents place on HPV vaccine. This</a:t>
            </a:r>
            <a:r>
              <a:rPr lang="en-US" baseline="0" dirty="0"/>
              <a:t> is evidence of a big disconnect between parents and clinicians.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52360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190"/>
          <a:stretch/>
        </p:blipFill>
        <p:spPr>
          <a:xfrm>
            <a:off x="0" y="1334"/>
            <a:ext cx="9144000" cy="906628"/>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8B9B92"/>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8B9B9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8B9B9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425080166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59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430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B7797-1F21-4A40-BC4B-51CBCF83B942}" type="datetimeFigureOut">
              <a:rPr lang="en-US" smtClean="0">
                <a:solidFill>
                  <a:prstClr val="black">
                    <a:tint val="75000"/>
                  </a:prstClr>
                </a:solidFill>
              </a:rPr>
              <a:pPr/>
              <a:t>9/25/2017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64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759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799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322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468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45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866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8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r>
              <a:rPr lang="en-US" dirty="0"/>
              <a:t>Bottom band: NCIRD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24"/>
          <a:stretch/>
        </p:blipFill>
        <p:spPr>
          <a:xfrm>
            <a:off x="0" y="5012270"/>
            <a:ext cx="9144000" cy="131230"/>
          </a:xfrm>
          <a:prstGeom prst="rect">
            <a:avLst/>
          </a:prstGeom>
        </p:spPr>
      </p:pic>
      <p:sp>
        <p:nvSpPr>
          <p:cNvPr id="8" name="Text Placeholder 7"/>
          <p:cNvSpPr>
            <a:spLocks noGrp="1"/>
          </p:cNvSpPr>
          <p:nvPr>
            <p:ph type="body" sz="quarter" idx="10"/>
          </p:nvPr>
        </p:nvSpPr>
        <p:spPr>
          <a:xfrm>
            <a:off x="457200" y="1158875"/>
            <a:ext cx="8229600" cy="3341688"/>
          </a:xfrm>
        </p:spPr>
        <p:txBody>
          <a:bodyPr/>
          <a:lstStyle>
            <a:lvl1pPr marL="342900" indent="-342900">
              <a:buClr>
                <a:srgbClr val="8B9B92"/>
              </a:buClr>
              <a:buFont typeface="Wingdings" panose="05000000000000000000" pitchFamily="2" charset="2"/>
              <a:buChar char="§"/>
              <a:defRPr sz="2000">
                <a:solidFill>
                  <a:schemeClr val="accent4">
                    <a:lumMod val="75000"/>
                  </a:schemeClr>
                </a:solidFill>
              </a:defRPr>
            </a:lvl1pPr>
            <a:lvl2pPr>
              <a:buClr>
                <a:srgbClr val="B2A97E"/>
              </a:buClr>
              <a:defRPr sz="2000">
                <a:solidFill>
                  <a:schemeClr val="accent4">
                    <a:lumMod val="75000"/>
                  </a:schemeClr>
                </a:solidFill>
              </a:defRPr>
            </a:lvl2pPr>
            <a:lvl3pPr>
              <a:buClr>
                <a:srgbClr val="594F4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5828928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263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186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138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B7797-1F21-4A40-BC4B-51CBCF83B942}" type="datetimeFigureOut">
              <a:rPr lang="en-US" smtClean="0">
                <a:solidFill>
                  <a:prstClr val="black">
                    <a:tint val="75000"/>
                  </a:prstClr>
                </a:solidFill>
              </a:rPr>
              <a:pPr/>
              <a:t>9/25/2017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08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14"/>
          <a:stretch/>
        </p:blipFill>
        <p:spPr>
          <a:xfrm>
            <a:off x="0" y="5013701"/>
            <a:ext cx="9144000" cy="137547"/>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CD5E655-7774-40EA-B805-17F08395E968}" type="datetimeFigureOut">
              <a:rPr lang="en-US" smtClean="0"/>
              <a:t>9/25/2017</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DA09535A-F18D-4D5C-82D7-CBB37FC24D7E}" type="slidenum">
              <a:rPr lang="en-US" smtClean="0"/>
              <a:t>‹#›</a:t>
            </a:fld>
            <a:endParaRPr lang="en-US"/>
          </a:p>
        </p:txBody>
      </p:sp>
    </p:spTree>
    <p:extLst>
      <p:ext uri="{BB962C8B-B14F-4D97-AF65-F5344CB8AC3E}">
        <p14:creationId xmlns:p14="http://schemas.microsoft.com/office/powerpoint/2010/main" val="178333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8159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48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645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3.xml"/><Relationship Id="rId1" Type="http://schemas.openxmlformats.org/officeDocument/2006/relationships/slideLayout" Target="../slideLayouts/slideLayout19.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4.xml"/><Relationship Id="rId1" Type="http://schemas.openxmlformats.org/officeDocument/2006/relationships/slideLayout" Target="../slideLayouts/slideLayout20.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5.xml"/><Relationship Id="rId1" Type="http://schemas.openxmlformats.org/officeDocument/2006/relationships/slideLayout" Target="../slideLayouts/slideLayout21.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6.xml"/><Relationship Id="rId1" Type="http://schemas.openxmlformats.org/officeDocument/2006/relationships/slideLayout" Target="../slideLayouts/slideLayout22.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7.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64" r:id="rId1"/>
    <p:sldLayoutId id="2147483863" r:id="rId2"/>
    <p:sldLayoutId id="2147483852" r:id="rId3"/>
    <p:sldLayoutId id="2147483823" r:id="rId4"/>
    <p:sldLayoutId id="2147483849" r:id="rId5"/>
    <p:sldLayoutId id="2147483866" r:id="rId6"/>
    <p:sldLayoutId id="2147483867"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BA9B7797-1F21-4A40-BC4B-51CBCF83B942}" type="datetimeFigureOut">
              <a:rPr lang="en-US" smtClean="0">
                <a:solidFill>
                  <a:prstClr val="black">
                    <a:tint val="75000"/>
                  </a:prstClr>
                </a:solidFill>
                <a:latin typeface="Calibri"/>
              </a:rPr>
              <a:pPr eaLnBrk="1" fontAlgn="auto" hangingPunct="1">
                <a:spcBef>
                  <a:spcPts val="0"/>
                </a:spcBef>
                <a:spcAft>
                  <a:spcPts val="0"/>
                </a:spcAft>
              </a:pPr>
              <a:t>9/25/2017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AC53CAB-4820-42B5-B1A8-D0BEE3C8E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13" name="Rectangle 12"/>
          <p:cNvSpPr/>
          <p:nvPr userDrawn="1"/>
        </p:nvSpPr>
        <p:spPr>
          <a:xfrm flipV="1">
            <a:off x="-9617" y="5143498"/>
            <a:ext cx="9153618" cy="342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1" y="4743450"/>
            <a:ext cx="2186609" cy="314325"/>
          </a:xfrm>
          <a:prstGeom prst="rect">
            <a:avLst/>
          </a:prstGeom>
        </p:spPr>
      </p:pic>
    </p:spTree>
    <p:extLst>
      <p:ext uri="{BB962C8B-B14F-4D97-AF65-F5344CB8AC3E}">
        <p14:creationId xmlns:p14="http://schemas.microsoft.com/office/powerpoint/2010/main" val="120931633"/>
      </p:ext>
    </p:extLst>
  </p:cSld>
  <p:clrMap bg1="lt1" tx1="dk1" bg2="lt2" tx2="dk2" accent1="accent1" accent2="accent2" accent3="accent3" accent4="accent4" accent5="accent5" accent6="accent6" hlink="hlink" folHlink="folHlink"/>
  <p:sldLayoutIdLst>
    <p:sldLayoutId id="2147483919" r:id="rId1"/>
  </p:sldLayoutIdLst>
  <p:txStyles>
    <p:titleStyle>
      <a:lvl1pPr algn="ctr" defTabSz="685800" rtl="0" eaLnBrk="1" latinLnBrk="0" hangingPunct="1">
        <a:spcBef>
          <a:spcPct val="0"/>
        </a:spcBef>
        <a:buNone/>
        <a:defRPr sz="3300" b="1" kern="1200">
          <a:solidFill>
            <a:srgbClr val="C7380B"/>
          </a:solidFill>
          <a:latin typeface="+mj-lt"/>
          <a:ea typeface="+mj-ea"/>
          <a:cs typeface="+mj-cs"/>
        </a:defRPr>
      </a:lvl1pPr>
    </p:titleStyle>
    <p:bodyStyle>
      <a:lvl1pPr marL="257175" indent="-257175" algn="l" defTabSz="685800" rtl="0" eaLnBrk="1" latinLnBrk="0" hangingPunct="1">
        <a:spcBef>
          <a:spcPct val="20000"/>
        </a:spcBef>
        <a:buClr>
          <a:srgbClr val="1993B9"/>
        </a:buClr>
        <a:buSzPct val="110000"/>
        <a:buFont typeface="Wingdings 3" pitchFamily="18" charset="2"/>
        <a:buChar char="´"/>
        <a:defRPr sz="2400" b="1" kern="1200">
          <a:solidFill>
            <a:schemeClr val="accent1">
              <a:lumMod val="50000"/>
            </a:schemeClr>
          </a:solidFill>
          <a:latin typeface="+mn-lt"/>
          <a:ea typeface="+mn-ea"/>
          <a:cs typeface="+mn-cs"/>
        </a:defRPr>
      </a:lvl1pPr>
      <a:lvl2pPr marL="557213" indent="-214313" algn="l" defTabSz="685800" rtl="0" eaLnBrk="1" latinLnBrk="0" hangingPunct="1">
        <a:spcBef>
          <a:spcPct val="20000"/>
        </a:spcBef>
        <a:buClr>
          <a:srgbClr val="1993B9"/>
        </a:buClr>
        <a:buSzPct val="90000"/>
        <a:buFont typeface="Wingdings 3" pitchFamily="18" charset="2"/>
        <a:buChar char="´"/>
        <a:defRPr sz="2100" b="1" kern="1200">
          <a:solidFill>
            <a:schemeClr val="accent1">
              <a:lumMod val="50000"/>
            </a:schemeClr>
          </a:solidFill>
          <a:latin typeface="+mn-lt"/>
          <a:ea typeface="+mn-ea"/>
          <a:cs typeface="+mn-cs"/>
        </a:defRPr>
      </a:lvl2pPr>
      <a:lvl3pPr marL="857250" indent="-171450" algn="l" defTabSz="685800" rtl="0" eaLnBrk="1" latinLnBrk="0" hangingPunct="1">
        <a:spcBef>
          <a:spcPct val="20000"/>
        </a:spcBef>
        <a:buClr>
          <a:srgbClr val="1993B9"/>
        </a:buClr>
        <a:buSzPct val="90000"/>
        <a:buFont typeface="Wingdings 3" pitchFamily="18" charset="2"/>
        <a:buChar char="´"/>
        <a:defRPr sz="1800" b="1" kern="1200">
          <a:solidFill>
            <a:schemeClr val="accent1">
              <a:lumMod val="50000"/>
            </a:schemeClr>
          </a:solidFill>
          <a:latin typeface="+mn-lt"/>
          <a:ea typeface="+mn-ea"/>
          <a:cs typeface="+mn-cs"/>
        </a:defRPr>
      </a:lvl3pPr>
      <a:lvl4pPr marL="12001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4pPr>
      <a:lvl5pPr marL="15430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BA9B7797-1F21-4A40-BC4B-51CBCF83B942}" type="datetimeFigureOut">
              <a:rPr lang="en-US" smtClean="0">
                <a:solidFill>
                  <a:prstClr val="black">
                    <a:tint val="75000"/>
                  </a:prstClr>
                </a:solidFill>
                <a:latin typeface="Calibri"/>
              </a:rPr>
              <a:pPr eaLnBrk="1" fontAlgn="auto" hangingPunct="1">
                <a:spcBef>
                  <a:spcPts val="0"/>
                </a:spcBef>
                <a:spcAft>
                  <a:spcPts val="0"/>
                </a:spcAft>
              </a:pPr>
              <a:t>9/25/2017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AC53CAB-4820-42B5-B1A8-D0BEE3C8E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13" name="Rectangle 12"/>
          <p:cNvSpPr/>
          <p:nvPr userDrawn="1"/>
        </p:nvSpPr>
        <p:spPr>
          <a:xfrm flipV="1">
            <a:off x="-9617" y="5143498"/>
            <a:ext cx="9153618" cy="342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1" y="4743450"/>
            <a:ext cx="2186609" cy="314325"/>
          </a:xfrm>
          <a:prstGeom prst="rect">
            <a:avLst/>
          </a:prstGeom>
        </p:spPr>
      </p:pic>
    </p:spTree>
    <p:extLst>
      <p:ext uri="{BB962C8B-B14F-4D97-AF65-F5344CB8AC3E}">
        <p14:creationId xmlns:p14="http://schemas.microsoft.com/office/powerpoint/2010/main" val="499768512"/>
      </p:ext>
    </p:extLst>
  </p:cSld>
  <p:clrMap bg1="lt1" tx1="dk1" bg2="lt2" tx2="dk2" accent1="accent1" accent2="accent2" accent3="accent3" accent4="accent4" accent5="accent5" accent6="accent6" hlink="hlink" folHlink="folHlink"/>
  <p:sldLayoutIdLst>
    <p:sldLayoutId id="2147483921" r:id="rId1"/>
  </p:sldLayoutIdLst>
  <p:txStyles>
    <p:titleStyle>
      <a:lvl1pPr algn="ctr" defTabSz="685800" rtl="0" eaLnBrk="1" latinLnBrk="0" hangingPunct="1">
        <a:spcBef>
          <a:spcPct val="0"/>
        </a:spcBef>
        <a:buNone/>
        <a:defRPr sz="3300" b="1" kern="1200">
          <a:solidFill>
            <a:srgbClr val="C7380B"/>
          </a:solidFill>
          <a:latin typeface="+mj-lt"/>
          <a:ea typeface="+mj-ea"/>
          <a:cs typeface="+mj-cs"/>
        </a:defRPr>
      </a:lvl1pPr>
    </p:titleStyle>
    <p:bodyStyle>
      <a:lvl1pPr marL="257175" indent="-257175" algn="l" defTabSz="685800" rtl="0" eaLnBrk="1" latinLnBrk="0" hangingPunct="1">
        <a:spcBef>
          <a:spcPct val="20000"/>
        </a:spcBef>
        <a:buClr>
          <a:srgbClr val="1993B9"/>
        </a:buClr>
        <a:buSzPct val="110000"/>
        <a:buFont typeface="Wingdings 3" pitchFamily="18" charset="2"/>
        <a:buChar char="´"/>
        <a:defRPr sz="2400" b="1" kern="1200">
          <a:solidFill>
            <a:schemeClr val="accent1">
              <a:lumMod val="50000"/>
            </a:schemeClr>
          </a:solidFill>
          <a:latin typeface="+mn-lt"/>
          <a:ea typeface="+mn-ea"/>
          <a:cs typeface="+mn-cs"/>
        </a:defRPr>
      </a:lvl1pPr>
      <a:lvl2pPr marL="557213" indent="-214313" algn="l" defTabSz="685800" rtl="0" eaLnBrk="1" latinLnBrk="0" hangingPunct="1">
        <a:spcBef>
          <a:spcPct val="20000"/>
        </a:spcBef>
        <a:buClr>
          <a:srgbClr val="1993B9"/>
        </a:buClr>
        <a:buSzPct val="90000"/>
        <a:buFont typeface="Wingdings 3" pitchFamily="18" charset="2"/>
        <a:buChar char="´"/>
        <a:defRPr sz="2100" b="1" kern="1200">
          <a:solidFill>
            <a:schemeClr val="accent1">
              <a:lumMod val="50000"/>
            </a:schemeClr>
          </a:solidFill>
          <a:latin typeface="+mn-lt"/>
          <a:ea typeface="+mn-ea"/>
          <a:cs typeface="+mn-cs"/>
        </a:defRPr>
      </a:lvl2pPr>
      <a:lvl3pPr marL="857250" indent="-171450" algn="l" defTabSz="685800" rtl="0" eaLnBrk="1" latinLnBrk="0" hangingPunct="1">
        <a:spcBef>
          <a:spcPct val="20000"/>
        </a:spcBef>
        <a:buClr>
          <a:srgbClr val="1993B9"/>
        </a:buClr>
        <a:buSzPct val="90000"/>
        <a:buFont typeface="Wingdings 3" pitchFamily="18" charset="2"/>
        <a:buChar char="´"/>
        <a:defRPr sz="1800" b="1" kern="1200">
          <a:solidFill>
            <a:schemeClr val="accent1">
              <a:lumMod val="50000"/>
            </a:schemeClr>
          </a:solidFill>
          <a:latin typeface="+mn-lt"/>
          <a:ea typeface="+mn-ea"/>
          <a:cs typeface="+mn-cs"/>
        </a:defRPr>
      </a:lvl3pPr>
      <a:lvl4pPr marL="12001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4pPr>
      <a:lvl5pPr marL="15430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BA9B7797-1F21-4A40-BC4B-51CBCF83B942}" type="datetimeFigureOut">
              <a:rPr lang="en-US" smtClean="0">
                <a:solidFill>
                  <a:prstClr val="black">
                    <a:tint val="75000"/>
                  </a:prstClr>
                </a:solidFill>
                <a:latin typeface="Calibri"/>
              </a:rPr>
              <a:pPr eaLnBrk="1" fontAlgn="auto" hangingPunct="1">
                <a:spcBef>
                  <a:spcPts val="0"/>
                </a:spcBef>
                <a:spcAft>
                  <a:spcPts val="0"/>
                </a:spcAft>
              </a:pPr>
              <a:t>9/25/2017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AC53CAB-4820-42B5-B1A8-D0BEE3C8E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13" name="Rectangle 12"/>
          <p:cNvSpPr/>
          <p:nvPr userDrawn="1"/>
        </p:nvSpPr>
        <p:spPr>
          <a:xfrm flipV="1">
            <a:off x="-9617" y="5143498"/>
            <a:ext cx="9153618" cy="342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1" y="4743450"/>
            <a:ext cx="2186609" cy="314325"/>
          </a:xfrm>
          <a:prstGeom prst="rect">
            <a:avLst/>
          </a:prstGeom>
        </p:spPr>
      </p:pic>
    </p:spTree>
    <p:extLst>
      <p:ext uri="{BB962C8B-B14F-4D97-AF65-F5344CB8AC3E}">
        <p14:creationId xmlns:p14="http://schemas.microsoft.com/office/powerpoint/2010/main" val="3609815182"/>
      </p:ext>
    </p:extLst>
  </p:cSld>
  <p:clrMap bg1="lt1" tx1="dk1" bg2="lt2" tx2="dk2" accent1="accent1" accent2="accent2" accent3="accent3" accent4="accent4" accent5="accent5" accent6="accent6" hlink="hlink" folHlink="folHlink"/>
  <p:sldLayoutIdLst>
    <p:sldLayoutId id="2147483923" r:id="rId1"/>
  </p:sldLayoutIdLst>
  <p:txStyles>
    <p:titleStyle>
      <a:lvl1pPr algn="ctr" defTabSz="685800" rtl="0" eaLnBrk="1" latinLnBrk="0" hangingPunct="1">
        <a:spcBef>
          <a:spcPct val="0"/>
        </a:spcBef>
        <a:buNone/>
        <a:defRPr sz="3300" b="1" kern="1200">
          <a:solidFill>
            <a:srgbClr val="C7380B"/>
          </a:solidFill>
          <a:latin typeface="+mj-lt"/>
          <a:ea typeface="+mj-ea"/>
          <a:cs typeface="+mj-cs"/>
        </a:defRPr>
      </a:lvl1pPr>
    </p:titleStyle>
    <p:bodyStyle>
      <a:lvl1pPr marL="257175" indent="-257175" algn="l" defTabSz="685800" rtl="0" eaLnBrk="1" latinLnBrk="0" hangingPunct="1">
        <a:spcBef>
          <a:spcPct val="20000"/>
        </a:spcBef>
        <a:buClr>
          <a:srgbClr val="1993B9"/>
        </a:buClr>
        <a:buSzPct val="110000"/>
        <a:buFont typeface="Wingdings 3" pitchFamily="18" charset="2"/>
        <a:buChar char="´"/>
        <a:defRPr sz="2400" b="1" kern="1200">
          <a:solidFill>
            <a:schemeClr val="accent1">
              <a:lumMod val="50000"/>
            </a:schemeClr>
          </a:solidFill>
          <a:latin typeface="+mn-lt"/>
          <a:ea typeface="+mn-ea"/>
          <a:cs typeface="+mn-cs"/>
        </a:defRPr>
      </a:lvl1pPr>
      <a:lvl2pPr marL="557213" indent="-214313" algn="l" defTabSz="685800" rtl="0" eaLnBrk="1" latinLnBrk="0" hangingPunct="1">
        <a:spcBef>
          <a:spcPct val="20000"/>
        </a:spcBef>
        <a:buClr>
          <a:srgbClr val="1993B9"/>
        </a:buClr>
        <a:buSzPct val="90000"/>
        <a:buFont typeface="Wingdings 3" pitchFamily="18" charset="2"/>
        <a:buChar char="´"/>
        <a:defRPr sz="2100" b="1" kern="1200">
          <a:solidFill>
            <a:schemeClr val="accent1">
              <a:lumMod val="50000"/>
            </a:schemeClr>
          </a:solidFill>
          <a:latin typeface="+mn-lt"/>
          <a:ea typeface="+mn-ea"/>
          <a:cs typeface="+mn-cs"/>
        </a:defRPr>
      </a:lvl2pPr>
      <a:lvl3pPr marL="857250" indent="-171450" algn="l" defTabSz="685800" rtl="0" eaLnBrk="1" latinLnBrk="0" hangingPunct="1">
        <a:spcBef>
          <a:spcPct val="20000"/>
        </a:spcBef>
        <a:buClr>
          <a:srgbClr val="1993B9"/>
        </a:buClr>
        <a:buSzPct val="90000"/>
        <a:buFont typeface="Wingdings 3" pitchFamily="18" charset="2"/>
        <a:buChar char="´"/>
        <a:defRPr sz="1800" b="1" kern="1200">
          <a:solidFill>
            <a:schemeClr val="accent1">
              <a:lumMod val="50000"/>
            </a:schemeClr>
          </a:solidFill>
          <a:latin typeface="+mn-lt"/>
          <a:ea typeface="+mn-ea"/>
          <a:cs typeface="+mn-cs"/>
        </a:defRPr>
      </a:lvl3pPr>
      <a:lvl4pPr marL="12001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4pPr>
      <a:lvl5pPr marL="15430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BA9B7797-1F21-4A40-BC4B-51CBCF83B942}" type="datetimeFigureOut">
              <a:rPr lang="en-US" smtClean="0">
                <a:solidFill>
                  <a:prstClr val="black">
                    <a:tint val="75000"/>
                  </a:prstClr>
                </a:solidFill>
                <a:latin typeface="Calibri"/>
              </a:rPr>
              <a:pPr eaLnBrk="1" fontAlgn="auto" hangingPunct="1">
                <a:spcBef>
                  <a:spcPts val="0"/>
                </a:spcBef>
                <a:spcAft>
                  <a:spcPts val="0"/>
                </a:spcAft>
              </a:pPr>
              <a:t>9/25/2017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AC53CAB-4820-42B5-B1A8-D0BEE3C8E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13" name="Rectangle 12"/>
          <p:cNvSpPr/>
          <p:nvPr userDrawn="1"/>
        </p:nvSpPr>
        <p:spPr>
          <a:xfrm flipV="1">
            <a:off x="-9617" y="5143498"/>
            <a:ext cx="9153618" cy="342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1" y="4743450"/>
            <a:ext cx="2186609" cy="314325"/>
          </a:xfrm>
          <a:prstGeom prst="rect">
            <a:avLst/>
          </a:prstGeom>
        </p:spPr>
      </p:pic>
    </p:spTree>
    <p:extLst>
      <p:ext uri="{BB962C8B-B14F-4D97-AF65-F5344CB8AC3E}">
        <p14:creationId xmlns:p14="http://schemas.microsoft.com/office/powerpoint/2010/main" val="4135217514"/>
      </p:ext>
    </p:extLst>
  </p:cSld>
  <p:clrMap bg1="lt1" tx1="dk1" bg2="lt2" tx2="dk2" accent1="accent1" accent2="accent2" accent3="accent3" accent4="accent4" accent5="accent5" accent6="accent6" hlink="hlink" folHlink="folHlink"/>
  <p:sldLayoutIdLst>
    <p:sldLayoutId id="2147483927" r:id="rId1"/>
  </p:sldLayoutIdLst>
  <p:txStyles>
    <p:titleStyle>
      <a:lvl1pPr algn="ctr" defTabSz="685800" rtl="0" eaLnBrk="1" latinLnBrk="0" hangingPunct="1">
        <a:spcBef>
          <a:spcPct val="0"/>
        </a:spcBef>
        <a:buNone/>
        <a:defRPr sz="3300" b="1" kern="1200">
          <a:solidFill>
            <a:srgbClr val="C7380B"/>
          </a:solidFill>
          <a:latin typeface="+mj-lt"/>
          <a:ea typeface="+mj-ea"/>
          <a:cs typeface="+mj-cs"/>
        </a:defRPr>
      </a:lvl1pPr>
    </p:titleStyle>
    <p:bodyStyle>
      <a:lvl1pPr marL="257175" indent="-257175" algn="l" defTabSz="685800" rtl="0" eaLnBrk="1" latinLnBrk="0" hangingPunct="1">
        <a:spcBef>
          <a:spcPct val="20000"/>
        </a:spcBef>
        <a:buClr>
          <a:srgbClr val="1993B9"/>
        </a:buClr>
        <a:buSzPct val="110000"/>
        <a:buFont typeface="Wingdings 3" pitchFamily="18" charset="2"/>
        <a:buChar char="´"/>
        <a:defRPr sz="2400" b="1" kern="1200">
          <a:solidFill>
            <a:schemeClr val="accent1">
              <a:lumMod val="50000"/>
            </a:schemeClr>
          </a:solidFill>
          <a:latin typeface="+mn-lt"/>
          <a:ea typeface="+mn-ea"/>
          <a:cs typeface="+mn-cs"/>
        </a:defRPr>
      </a:lvl1pPr>
      <a:lvl2pPr marL="557213" indent="-214313" algn="l" defTabSz="685800" rtl="0" eaLnBrk="1" latinLnBrk="0" hangingPunct="1">
        <a:spcBef>
          <a:spcPct val="20000"/>
        </a:spcBef>
        <a:buClr>
          <a:srgbClr val="1993B9"/>
        </a:buClr>
        <a:buSzPct val="90000"/>
        <a:buFont typeface="Wingdings 3" pitchFamily="18" charset="2"/>
        <a:buChar char="´"/>
        <a:defRPr sz="2100" b="1" kern="1200">
          <a:solidFill>
            <a:schemeClr val="accent1">
              <a:lumMod val="50000"/>
            </a:schemeClr>
          </a:solidFill>
          <a:latin typeface="+mn-lt"/>
          <a:ea typeface="+mn-ea"/>
          <a:cs typeface="+mn-cs"/>
        </a:defRPr>
      </a:lvl2pPr>
      <a:lvl3pPr marL="857250" indent="-171450" algn="l" defTabSz="685800" rtl="0" eaLnBrk="1" latinLnBrk="0" hangingPunct="1">
        <a:spcBef>
          <a:spcPct val="20000"/>
        </a:spcBef>
        <a:buClr>
          <a:srgbClr val="1993B9"/>
        </a:buClr>
        <a:buSzPct val="90000"/>
        <a:buFont typeface="Wingdings 3" pitchFamily="18" charset="2"/>
        <a:buChar char="´"/>
        <a:defRPr sz="1800" b="1" kern="1200">
          <a:solidFill>
            <a:schemeClr val="accent1">
              <a:lumMod val="50000"/>
            </a:schemeClr>
          </a:solidFill>
          <a:latin typeface="+mn-lt"/>
          <a:ea typeface="+mn-ea"/>
          <a:cs typeface="+mn-cs"/>
        </a:defRPr>
      </a:lvl3pPr>
      <a:lvl4pPr marL="12001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4pPr>
      <a:lvl5pPr marL="15430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BA9B7797-1F21-4A40-BC4B-51CBCF83B942}" type="datetimeFigureOut">
              <a:rPr lang="en-US" smtClean="0">
                <a:solidFill>
                  <a:prstClr val="black">
                    <a:tint val="75000"/>
                  </a:prstClr>
                </a:solidFill>
                <a:latin typeface="Calibri"/>
              </a:rPr>
              <a:pPr eaLnBrk="1" fontAlgn="auto" hangingPunct="1">
                <a:spcBef>
                  <a:spcPts val="0"/>
                </a:spcBef>
                <a:spcAft>
                  <a:spcPts val="0"/>
                </a:spcAft>
              </a:pPr>
              <a:t>9/25/2017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AC53CAB-4820-42B5-B1A8-D0BEE3C8E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13" name="Rectangle 12"/>
          <p:cNvSpPr/>
          <p:nvPr userDrawn="1"/>
        </p:nvSpPr>
        <p:spPr>
          <a:xfrm flipV="1">
            <a:off x="-9617" y="5143498"/>
            <a:ext cx="9153618" cy="342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1" y="4743450"/>
            <a:ext cx="2186609" cy="314325"/>
          </a:xfrm>
          <a:prstGeom prst="rect">
            <a:avLst/>
          </a:prstGeom>
        </p:spPr>
      </p:pic>
    </p:spTree>
    <p:extLst>
      <p:ext uri="{BB962C8B-B14F-4D97-AF65-F5344CB8AC3E}">
        <p14:creationId xmlns:p14="http://schemas.microsoft.com/office/powerpoint/2010/main" val="754713120"/>
      </p:ext>
    </p:extLst>
  </p:cSld>
  <p:clrMap bg1="lt1" tx1="dk1" bg2="lt2" tx2="dk2" accent1="accent1" accent2="accent2" accent3="accent3" accent4="accent4" accent5="accent5" accent6="accent6" hlink="hlink" folHlink="folHlink"/>
  <p:sldLayoutIdLst>
    <p:sldLayoutId id="2147483929" r:id="rId1"/>
  </p:sldLayoutIdLst>
  <p:txStyles>
    <p:titleStyle>
      <a:lvl1pPr algn="ctr" defTabSz="685800" rtl="0" eaLnBrk="1" latinLnBrk="0" hangingPunct="1">
        <a:spcBef>
          <a:spcPct val="0"/>
        </a:spcBef>
        <a:buNone/>
        <a:defRPr sz="3300" b="1" kern="1200">
          <a:solidFill>
            <a:srgbClr val="C7380B"/>
          </a:solidFill>
          <a:latin typeface="+mj-lt"/>
          <a:ea typeface="+mj-ea"/>
          <a:cs typeface="+mj-cs"/>
        </a:defRPr>
      </a:lvl1pPr>
    </p:titleStyle>
    <p:bodyStyle>
      <a:lvl1pPr marL="257175" indent="-257175" algn="l" defTabSz="685800" rtl="0" eaLnBrk="1" latinLnBrk="0" hangingPunct="1">
        <a:spcBef>
          <a:spcPct val="20000"/>
        </a:spcBef>
        <a:buClr>
          <a:srgbClr val="1993B9"/>
        </a:buClr>
        <a:buSzPct val="110000"/>
        <a:buFont typeface="Wingdings 3" pitchFamily="18" charset="2"/>
        <a:buChar char="´"/>
        <a:defRPr sz="2400" b="1" kern="1200">
          <a:solidFill>
            <a:schemeClr val="accent1">
              <a:lumMod val="50000"/>
            </a:schemeClr>
          </a:solidFill>
          <a:latin typeface="+mn-lt"/>
          <a:ea typeface="+mn-ea"/>
          <a:cs typeface="+mn-cs"/>
        </a:defRPr>
      </a:lvl1pPr>
      <a:lvl2pPr marL="557213" indent="-214313" algn="l" defTabSz="685800" rtl="0" eaLnBrk="1" latinLnBrk="0" hangingPunct="1">
        <a:spcBef>
          <a:spcPct val="20000"/>
        </a:spcBef>
        <a:buClr>
          <a:srgbClr val="1993B9"/>
        </a:buClr>
        <a:buSzPct val="90000"/>
        <a:buFont typeface="Wingdings 3" pitchFamily="18" charset="2"/>
        <a:buChar char="´"/>
        <a:defRPr sz="2100" b="1" kern="1200">
          <a:solidFill>
            <a:schemeClr val="accent1">
              <a:lumMod val="50000"/>
            </a:schemeClr>
          </a:solidFill>
          <a:latin typeface="+mn-lt"/>
          <a:ea typeface="+mn-ea"/>
          <a:cs typeface="+mn-cs"/>
        </a:defRPr>
      </a:lvl2pPr>
      <a:lvl3pPr marL="857250" indent="-171450" algn="l" defTabSz="685800" rtl="0" eaLnBrk="1" latinLnBrk="0" hangingPunct="1">
        <a:spcBef>
          <a:spcPct val="20000"/>
        </a:spcBef>
        <a:buClr>
          <a:srgbClr val="1993B9"/>
        </a:buClr>
        <a:buSzPct val="90000"/>
        <a:buFont typeface="Wingdings 3" pitchFamily="18" charset="2"/>
        <a:buChar char="´"/>
        <a:defRPr sz="1800" b="1" kern="1200">
          <a:solidFill>
            <a:schemeClr val="accent1">
              <a:lumMod val="50000"/>
            </a:schemeClr>
          </a:solidFill>
          <a:latin typeface="+mn-lt"/>
          <a:ea typeface="+mn-ea"/>
          <a:cs typeface="+mn-cs"/>
        </a:defRPr>
      </a:lvl3pPr>
      <a:lvl4pPr marL="12001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4pPr>
      <a:lvl5pPr marL="15430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BA9B7797-1F21-4A40-BC4B-51CBCF83B942}" type="datetimeFigureOut">
              <a:rPr lang="en-US" smtClean="0">
                <a:solidFill>
                  <a:prstClr val="black">
                    <a:tint val="75000"/>
                  </a:prstClr>
                </a:solidFill>
                <a:latin typeface="Calibri"/>
              </a:rPr>
              <a:pPr eaLnBrk="1" fontAlgn="auto" hangingPunct="1">
                <a:spcBef>
                  <a:spcPts val="0"/>
                </a:spcBef>
                <a:spcAft>
                  <a:spcPts val="0"/>
                </a:spcAft>
              </a:pPr>
              <a:t>9/25/2017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AC53CAB-4820-42B5-B1A8-D0BEE3C8E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13" name="Rectangle 12"/>
          <p:cNvSpPr/>
          <p:nvPr userDrawn="1"/>
        </p:nvSpPr>
        <p:spPr>
          <a:xfrm flipV="1">
            <a:off x="-9617" y="5143498"/>
            <a:ext cx="9153618" cy="342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1" y="4743450"/>
            <a:ext cx="2186609" cy="314325"/>
          </a:xfrm>
          <a:prstGeom prst="rect">
            <a:avLst/>
          </a:prstGeom>
        </p:spPr>
      </p:pic>
    </p:spTree>
    <p:extLst>
      <p:ext uri="{BB962C8B-B14F-4D97-AF65-F5344CB8AC3E}">
        <p14:creationId xmlns:p14="http://schemas.microsoft.com/office/powerpoint/2010/main" val="19098699"/>
      </p:ext>
    </p:extLst>
  </p:cSld>
  <p:clrMap bg1="lt1" tx1="dk1" bg2="lt2" tx2="dk2" accent1="accent1" accent2="accent2" accent3="accent3" accent4="accent4" accent5="accent5" accent6="accent6" hlink="hlink" folHlink="folHlink"/>
  <p:sldLayoutIdLst>
    <p:sldLayoutId id="2147483931" r:id="rId1"/>
  </p:sldLayoutIdLst>
  <p:txStyles>
    <p:titleStyle>
      <a:lvl1pPr algn="ctr" defTabSz="685800" rtl="0" eaLnBrk="1" latinLnBrk="0" hangingPunct="1">
        <a:spcBef>
          <a:spcPct val="0"/>
        </a:spcBef>
        <a:buNone/>
        <a:defRPr sz="3300" b="1" kern="1200">
          <a:solidFill>
            <a:srgbClr val="C7380B"/>
          </a:solidFill>
          <a:latin typeface="+mj-lt"/>
          <a:ea typeface="+mj-ea"/>
          <a:cs typeface="+mj-cs"/>
        </a:defRPr>
      </a:lvl1pPr>
    </p:titleStyle>
    <p:bodyStyle>
      <a:lvl1pPr marL="257175" indent="-257175" algn="l" defTabSz="685800" rtl="0" eaLnBrk="1" latinLnBrk="0" hangingPunct="1">
        <a:spcBef>
          <a:spcPct val="20000"/>
        </a:spcBef>
        <a:buClr>
          <a:srgbClr val="1993B9"/>
        </a:buClr>
        <a:buSzPct val="110000"/>
        <a:buFont typeface="Wingdings 3" pitchFamily="18" charset="2"/>
        <a:buChar char="´"/>
        <a:defRPr sz="2400" b="1" kern="1200">
          <a:solidFill>
            <a:schemeClr val="accent1">
              <a:lumMod val="50000"/>
            </a:schemeClr>
          </a:solidFill>
          <a:latin typeface="+mn-lt"/>
          <a:ea typeface="+mn-ea"/>
          <a:cs typeface="+mn-cs"/>
        </a:defRPr>
      </a:lvl1pPr>
      <a:lvl2pPr marL="557213" indent="-214313" algn="l" defTabSz="685800" rtl="0" eaLnBrk="1" latinLnBrk="0" hangingPunct="1">
        <a:spcBef>
          <a:spcPct val="20000"/>
        </a:spcBef>
        <a:buClr>
          <a:srgbClr val="1993B9"/>
        </a:buClr>
        <a:buSzPct val="90000"/>
        <a:buFont typeface="Wingdings 3" pitchFamily="18" charset="2"/>
        <a:buChar char="´"/>
        <a:defRPr sz="2100" b="1" kern="1200">
          <a:solidFill>
            <a:schemeClr val="accent1">
              <a:lumMod val="50000"/>
            </a:schemeClr>
          </a:solidFill>
          <a:latin typeface="+mn-lt"/>
          <a:ea typeface="+mn-ea"/>
          <a:cs typeface="+mn-cs"/>
        </a:defRPr>
      </a:lvl2pPr>
      <a:lvl3pPr marL="857250" indent="-171450" algn="l" defTabSz="685800" rtl="0" eaLnBrk="1" latinLnBrk="0" hangingPunct="1">
        <a:spcBef>
          <a:spcPct val="20000"/>
        </a:spcBef>
        <a:buClr>
          <a:srgbClr val="1993B9"/>
        </a:buClr>
        <a:buSzPct val="90000"/>
        <a:buFont typeface="Wingdings 3" pitchFamily="18" charset="2"/>
        <a:buChar char="´"/>
        <a:defRPr sz="1800" b="1" kern="1200">
          <a:solidFill>
            <a:schemeClr val="accent1">
              <a:lumMod val="50000"/>
            </a:schemeClr>
          </a:solidFill>
          <a:latin typeface="+mn-lt"/>
          <a:ea typeface="+mn-ea"/>
          <a:cs typeface="+mn-cs"/>
        </a:defRPr>
      </a:lvl3pPr>
      <a:lvl4pPr marL="12001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4pPr>
      <a:lvl5pPr marL="15430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BA9B7797-1F21-4A40-BC4B-51CBCF83B942}" type="datetimeFigureOut">
              <a:rPr lang="en-US" smtClean="0">
                <a:solidFill>
                  <a:prstClr val="black">
                    <a:tint val="75000"/>
                  </a:prstClr>
                </a:solidFill>
                <a:latin typeface="Calibri"/>
              </a:rPr>
              <a:pPr eaLnBrk="1" fontAlgn="auto" hangingPunct="1">
                <a:spcBef>
                  <a:spcPts val="0"/>
                </a:spcBef>
                <a:spcAft>
                  <a:spcPts val="0"/>
                </a:spcAft>
              </a:pPr>
              <a:t>9/25/2017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AC53CAB-4820-42B5-B1A8-D0BEE3C8E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13" name="Rectangle 12"/>
          <p:cNvSpPr/>
          <p:nvPr userDrawn="1"/>
        </p:nvSpPr>
        <p:spPr>
          <a:xfrm flipV="1">
            <a:off x="-9617" y="5143498"/>
            <a:ext cx="9153618" cy="342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1" y="4743450"/>
            <a:ext cx="2186609" cy="314325"/>
          </a:xfrm>
          <a:prstGeom prst="rect">
            <a:avLst/>
          </a:prstGeom>
        </p:spPr>
      </p:pic>
    </p:spTree>
    <p:extLst>
      <p:ext uri="{BB962C8B-B14F-4D97-AF65-F5344CB8AC3E}">
        <p14:creationId xmlns:p14="http://schemas.microsoft.com/office/powerpoint/2010/main" val="1204121980"/>
      </p:ext>
    </p:extLst>
  </p:cSld>
  <p:clrMap bg1="lt1" tx1="dk1" bg2="lt2" tx2="dk2" accent1="accent1" accent2="accent2" accent3="accent3" accent4="accent4" accent5="accent5" accent6="accent6" hlink="hlink" folHlink="folHlink"/>
  <p:sldLayoutIdLst>
    <p:sldLayoutId id="2147483933" r:id="rId1"/>
  </p:sldLayoutIdLst>
  <p:txStyles>
    <p:titleStyle>
      <a:lvl1pPr algn="ctr" defTabSz="685800" rtl="0" eaLnBrk="1" latinLnBrk="0" hangingPunct="1">
        <a:spcBef>
          <a:spcPct val="0"/>
        </a:spcBef>
        <a:buNone/>
        <a:defRPr sz="3300" b="1" kern="1200">
          <a:solidFill>
            <a:srgbClr val="C7380B"/>
          </a:solidFill>
          <a:latin typeface="+mj-lt"/>
          <a:ea typeface="+mj-ea"/>
          <a:cs typeface="+mj-cs"/>
        </a:defRPr>
      </a:lvl1pPr>
    </p:titleStyle>
    <p:bodyStyle>
      <a:lvl1pPr marL="257175" indent="-257175" algn="l" defTabSz="685800" rtl="0" eaLnBrk="1" latinLnBrk="0" hangingPunct="1">
        <a:spcBef>
          <a:spcPct val="20000"/>
        </a:spcBef>
        <a:buClr>
          <a:srgbClr val="1993B9"/>
        </a:buClr>
        <a:buSzPct val="110000"/>
        <a:buFont typeface="Wingdings 3" pitchFamily="18" charset="2"/>
        <a:buChar char="´"/>
        <a:defRPr sz="2400" b="1" kern="1200">
          <a:solidFill>
            <a:schemeClr val="accent1">
              <a:lumMod val="50000"/>
            </a:schemeClr>
          </a:solidFill>
          <a:latin typeface="+mn-lt"/>
          <a:ea typeface="+mn-ea"/>
          <a:cs typeface="+mn-cs"/>
        </a:defRPr>
      </a:lvl1pPr>
      <a:lvl2pPr marL="557213" indent="-214313" algn="l" defTabSz="685800" rtl="0" eaLnBrk="1" latinLnBrk="0" hangingPunct="1">
        <a:spcBef>
          <a:spcPct val="20000"/>
        </a:spcBef>
        <a:buClr>
          <a:srgbClr val="1993B9"/>
        </a:buClr>
        <a:buSzPct val="90000"/>
        <a:buFont typeface="Wingdings 3" pitchFamily="18" charset="2"/>
        <a:buChar char="´"/>
        <a:defRPr sz="2100" b="1" kern="1200">
          <a:solidFill>
            <a:schemeClr val="accent1">
              <a:lumMod val="50000"/>
            </a:schemeClr>
          </a:solidFill>
          <a:latin typeface="+mn-lt"/>
          <a:ea typeface="+mn-ea"/>
          <a:cs typeface="+mn-cs"/>
        </a:defRPr>
      </a:lvl2pPr>
      <a:lvl3pPr marL="857250" indent="-171450" algn="l" defTabSz="685800" rtl="0" eaLnBrk="1" latinLnBrk="0" hangingPunct="1">
        <a:spcBef>
          <a:spcPct val="20000"/>
        </a:spcBef>
        <a:buClr>
          <a:srgbClr val="1993B9"/>
        </a:buClr>
        <a:buSzPct val="90000"/>
        <a:buFont typeface="Wingdings 3" pitchFamily="18" charset="2"/>
        <a:buChar char="´"/>
        <a:defRPr sz="1800" b="1" kern="1200">
          <a:solidFill>
            <a:schemeClr val="accent1">
              <a:lumMod val="50000"/>
            </a:schemeClr>
          </a:solidFill>
          <a:latin typeface="+mn-lt"/>
          <a:ea typeface="+mn-ea"/>
          <a:cs typeface="+mn-cs"/>
        </a:defRPr>
      </a:lvl3pPr>
      <a:lvl4pPr marL="12001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4pPr>
      <a:lvl5pPr marL="15430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BA9B7797-1F21-4A40-BC4B-51CBCF83B942}" type="datetimeFigureOut">
              <a:rPr lang="en-US" smtClean="0">
                <a:solidFill>
                  <a:prstClr val="black">
                    <a:tint val="75000"/>
                  </a:prstClr>
                </a:solidFill>
                <a:latin typeface="Calibri"/>
              </a:rPr>
              <a:pPr eaLnBrk="1" fontAlgn="auto" hangingPunct="1">
                <a:spcBef>
                  <a:spcPts val="0"/>
                </a:spcBef>
                <a:spcAft>
                  <a:spcPts val="0"/>
                </a:spcAft>
              </a:pPr>
              <a:t>9/25/2017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AC53CAB-4820-42B5-B1A8-D0BEE3C8E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13" name="Rectangle 12"/>
          <p:cNvSpPr/>
          <p:nvPr userDrawn="1"/>
        </p:nvSpPr>
        <p:spPr>
          <a:xfrm flipV="1">
            <a:off x="-9617" y="5143498"/>
            <a:ext cx="9153618" cy="342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1" y="4743450"/>
            <a:ext cx="2186609" cy="314325"/>
          </a:xfrm>
          <a:prstGeom prst="rect">
            <a:avLst/>
          </a:prstGeom>
        </p:spPr>
      </p:pic>
    </p:spTree>
    <p:extLst>
      <p:ext uri="{BB962C8B-B14F-4D97-AF65-F5344CB8AC3E}">
        <p14:creationId xmlns:p14="http://schemas.microsoft.com/office/powerpoint/2010/main" val="3446277907"/>
      </p:ext>
    </p:extLst>
  </p:cSld>
  <p:clrMap bg1="lt1" tx1="dk1" bg2="lt2" tx2="dk2" accent1="accent1" accent2="accent2" accent3="accent3" accent4="accent4" accent5="accent5" accent6="accent6" hlink="hlink" folHlink="folHlink"/>
  <p:sldLayoutIdLst>
    <p:sldLayoutId id="2147483937" r:id="rId1"/>
  </p:sldLayoutIdLst>
  <p:txStyles>
    <p:titleStyle>
      <a:lvl1pPr algn="ctr" defTabSz="685800" rtl="0" eaLnBrk="1" latinLnBrk="0" hangingPunct="1">
        <a:spcBef>
          <a:spcPct val="0"/>
        </a:spcBef>
        <a:buNone/>
        <a:defRPr sz="3300" b="1" kern="1200">
          <a:solidFill>
            <a:srgbClr val="C7380B"/>
          </a:solidFill>
          <a:latin typeface="+mj-lt"/>
          <a:ea typeface="+mj-ea"/>
          <a:cs typeface="+mj-cs"/>
        </a:defRPr>
      </a:lvl1pPr>
    </p:titleStyle>
    <p:bodyStyle>
      <a:lvl1pPr marL="257175" indent="-257175" algn="l" defTabSz="685800" rtl="0" eaLnBrk="1" latinLnBrk="0" hangingPunct="1">
        <a:spcBef>
          <a:spcPct val="20000"/>
        </a:spcBef>
        <a:buClr>
          <a:srgbClr val="1993B9"/>
        </a:buClr>
        <a:buSzPct val="110000"/>
        <a:buFont typeface="Wingdings 3" pitchFamily="18" charset="2"/>
        <a:buChar char="´"/>
        <a:defRPr sz="2400" b="1" kern="1200">
          <a:solidFill>
            <a:schemeClr val="accent1">
              <a:lumMod val="50000"/>
            </a:schemeClr>
          </a:solidFill>
          <a:latin typeface="+mn-lt"/>
          <a:ea typeface="+mn-ea"/>
          <a:cs typeface="+mn-cs"/>
        </a:defRPr>
      </a:lvl1pPr>
      <a:lvl2pPr marL="557213" indent="-214313" algn="l" defTabSz="685800" rtl="0" eaLnBrk="1" latinLnBrk="0" hangingPunct="1">
        <a:spcBef>
          <a:spcPct val="20000"/>
        </a:spcBef>
        <a:buClr>
          <a:srgbClr val="1993B9"/>
        </a:buClr>
        <a:buSzPct val="90000"/>
        <a:buFont typeface="Wingdings 3" pitchFamily="18" charset="2"/>
        <a:buChar char="´"/>
        <a:defRPr sz="2100" b="1" kern="1200">
          <a:solidFill>
            <a:schemeClr val="accent1">
              <a:lumMod val="50000"/>
            </a:schemeClr>
          </a:solidFill>
          <a:latin typeface="+mn-lt"/>
          <a:ea typeface="+mn-ea"/>
          <a:cs typeface="+mn-cs"/>
        </a:defRPr>
      </a:lvl2pPr>
      <a:lvl3pPr marL="857250" indent="-171450" algn="l" defTabSz="685800" rtl="0" eaLnBrk="1" latinLnBrk="0" hangingPunct="1">
        <a:spcBef>
          <a:spcPct val="20000"/>
        </a:spcBef>
        <a:buClr>
          <a:srgbClr val="1993B9"/>
        </a:buClr>
        <a:buSzPct val="90000"/>
        <a:buFont typeface="Wingdings 3" pitchFamily="18" charset="2"/>
        <a:buChar char="´"/>
        <a:defRPr sz="1800" b="1" kern="1200">
          <a:solidFill>
            <a:schemeClr val="accent1">
              <a:lumMod val="50000"/>
            </a:schemeClr>
          </a:solidFill>
          <a:latin typeface="+mn-lt"/>
          <a:ea typeface="+mn-ea"/>
          <a:cs typeface="+mn-cs"/>
        </a:defRPr>
      </a:lvl3pPr>
      <a:lvl4pPr marL="12001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4pPr>
      <a:lvl5pPr marL="15430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BA9B7797-1F21-4A40-BC4B-51CBCF83B942}" type="datetimeFigureOut">
              <a:rPr lang="en-US" smtClean="0">
                <a:solidFill>
                  <a:prstClr val="black">
                    <a:tint val="75000"/>
                  </a:prstClr>
                </a:solidFill>
                <a:latin typeface="Calibri"/>
              </a:rPr>
              <a:pPr eaLnBrk="1" fontAlgn="auto" hangingPunct="1">
                <a:spcBef>
                  <a:spcPts val="0"/>
                </a:spcBef>
                <a:spcAft>
                  <a:spcPts val="0"/>
                </a:spcAft>
              </a:pPr>
              <a:t>9/25/2017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AC53CAB-4820-42B5-B1A8-D0BEE3C8E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13" name="Rectangle 12"/>
          <p:cNvSpPr/>
          <p:nvPr userDrawn="1"/>
        </p:nvSpPr>
        <p:spPr>
          <a:xfrm flipV="1">
            <a:off x="-9617" y="5143498"/>
            <a:ext cx="9153618" cy="342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1" y="4743450"/>
            <a:ext cx="2186609" cy="314325"/>
          </a:xfrm>
          <a:prstGeom prst="rect">
            <a:avLst/>
          </a:prstGeom>
        </p:spPr>
      </p:pic>
    </p:spTree>
    <p:extLst>
      <p:ext uri="{BB962C8B-B14F-4D97-AF65-F5344CB8AC3E}">
        <p14:creationId xmlns:p14="http://schemas.microsoft.com/office/powerpoint/2010/main" val="368505163"/>
      </p:ext>
    </p:extLst>
  </p:cSld>
  <p:clrMap bg1="lt1" tx1="dk1" bg2="lt2" tx2="dk2" accent1="accent1" accent2="accent2" accent3="accent3" accent4="accent4" accent5="accent5" accent6="accent6" hlink="hlink" folHlink="folHlink"/>
  <p:sldLayoutIdLst>
    <p:sldLayoutId id="2147483869" r:id="rId1"/>
  </p:sldLayoutIdLst>
  <p:txStyles>
    <p:titleStyle>
      <a:lvl1pPr algn="ctr" defTabSz="685800" rtl="0" eaLnBrk="1" latinLnBrk="0" hangingPunct="1">
        <a:spcBef>
          <a:spcPct val="0"/>
        </a:spcBef>
        <a:buNone/>
        <a:defRPr sz="3300" b="1" kern="1200">
          <a:solidFill>
            <a:srgbClr val="C7380B"/>
          </a:solidFill>
          <a:latin typeface="+mj-lt"/>
          <a:ea typeface="+mj-ea"/>
          <a:cs typeface="+mj-cs"/>
        </a:defRPr>
      </a:lvl1pPr>
    </p:titleStyle>
    <p:bodyStyle>
      <a:lvl1pPr marL="257175" indent="-257175" algn="l" defTabSz="685800" rtl="0" eaLnBrk="1" latinLnBrk="0" hangingPunct="1">
        <a:spcBef>
          <a:spcPct val="20000"/>
        </a:spcBef>
        <a:buClr>
          <a:srgbClr val="1993B9"/>
        </a:buClr>
        <a:buSzPct val="110000"/>
        <a:buFont typeface="Wingdings 3" pitchFamily="18" charset="2"/>
        <a:buChar char="´"/>
        <a:defRPr sz="2400" b="1" kern="1200">
          <a:solidFill>
            <a:schemeClr val="accent1">
              <a:lumMod val="50000"/>
            </a:schemeClr>
          </a:solidFill>
          <a:latin typeface="+mn-lt"/>
          <a:ea typeface="+mn-ea"/>
          <a:cs typeface="+mn-cs"/>
        </a:defRPr>
      </a:lvl1pPr>
      <a:lvl2pPr marL="557213" indent="-214313" algn="l" defTabSz="685800" rtl="0" eaLnBrk="1" latinLnBrk="0" hangingPunct="1">
        <a:spcBef>
          <a:spcPct val="20000"/>
        </a:spcBef>
        <a:buClr>
          <a:srgbClr val="1993B9"/>
        </a:buClr>
        <a:buSzPct val="90000"/>
        <a:buFont typeface="Wingdings 3" pitchFamily="18" charset="2"/>
        <a:buChar char="´"/>
        <a:defRPr sz="2100" b="1" kern="1200">
          <a:solidFill>
            <a:schemeClr val="accent1">
              <a:lumMod val="50000"/>
            </a:schemeClr>
          </a:solidFill>
          <a:latin typeface="+mn-lt"/>
          <a:ea typeface="+mn-ea"/>
          <a:cs typeface="+mn-cs"/>
        </a:defRPr>
      </a:lvl2pPr>
      <a:lvl3pPr marL="857250" indent="-171450" algn="l" defTabSz="685800" rtl="0" eaLnBrk="1" latinLnBrk="0" hangingPunct="1">
        <a:spcBef>
          <a:spcPct val="20000"/>
        </a:spcBef>
        <a:buClr>
          <a:srgbClr val="1993B9"/>
        </a:buClr>
        <a:buSzPct val="90000"/>
        <a:buFont typeface="Wingdings 3" pitchFamily="18" charset="2"/>
        <a:buChar char="´"/>
        <a:defRPr sz="1800" b="1" kern="1200">
          <a:solidFill>
            <a:schemeClr val="accent1">
              <a:lumMod val="50000"/>
            </a:schemeClr>
          </a:solidFill>
          <a:latin typeface="+mn-lt"/>
          <a:ea typeface="+mn-ea"/>
          <a:cs typeface="+mn-cs"/>
        </a:defRPr>
      </a:lvl3pPr>
      <a:lvl4pPr marL="12001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4pPr>
      <a:lvl5pPr marL="15430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BA9B7797-1F21-4A40-BC4B-51CBCF83B942}" type="datetimeFigureOut">
              <a:rPr lang="en-US" smtClean="0">
                <a:solidFill>
                  <a:prstClr val="black">
                    <a:tint val="75000"/>
                  </a:prstClr>
                </a:solidFill>
                <a:latin typeface="Calibri"/>
              </a:rPr>
              <a:pPr eaLnBrk="1" fontAlgn="auto" hangingPunct="1">
                <a:spcBef>
                  <a:spcPts val="0"/>
                </a:spcBef>
                <a:spcAft>
                  <a:spcPts val="0"/>
                </a:spcAft>
              </a:pPr>
              <a:t>9/25/2017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AC53CAB-4820-42B5-B1A8-D0BEE3C8E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13" name="Rectangle 12"/>
          <p:cNvSpPr/>
          <p:nvPr userDrawn="1"/>
        </p:nvSpPr>
        <p:spPr>
          <a:xfrm flipV="1">
            <a:off x="-9617" y="5143498"/>
            <a:ext cx="9153618" cy="342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1" y="4743450"/>
            <a:ext cx="2186609" cy="314325"/>
          </a:xfrm>
          <a:prstGeom prst="rect">
            <a:avLst/>
          </a:prstGeom>
        </p:spPr>
      </p:pic>
    </p:spTree>
    <p:extLst>
      <p:ext uri="{BB962C8B-B14F-4D97-AF65-F5344CB8AC3E}">
        <p14:creationId xmlns:p14="http://schemas.microsoft.com/office/powerpoint/2010/main" val="399850676"/>
      </p:ext>
    </p:extLst>
  </p:cSld>
  <p:clrMap bg1="lt1" tx1="dk1" bg2="lt2" tx2="dk2" accent1="accent1" accent2="accent2" accent3="accent3" accent4="accent4" accent5="accent5" accent6="accent6" hlink="hlink" folHlink="folHlink"/>
  <p:sldLayoutIdLst>
    <p:sldLayoutId id="2147483871" r:id="rId1"/>
  </p:sldLayoutIdLst>
  <p:txStyles>
    <p:titleStyle>
      <a:lvl1pPr algn="ctr" defTabSz="685800" rtl="0" eaLnBrk="1" latinLnBrk="0" hangingPunct="1">
        <a:spcBef>
          <a:spcPct val="0"/>
        </a:spcBef>
        <a:buNone/>
        <a:defRPr sz="3300" b="1" kern="1200">
          <a:solidFill>
            <a:srgbClr val="C7380B"/>
          </a:solidFill>
          <a:latin typeface="+mj-lt"/>
          <a:ea typeface="+mj-ea"/>
          <a:cs typeface="+mj-cs"/>
        </a:defRPr>
      </a:lvl1pPr>
    </p:titleStyle>
    <p:bodyStyle>
      <a:lvl1pPr marL="257175" indent="-257175" algn="l" defTabSz="685800" rtl="0" eaLnBrk="1" latinLnBrk="0" hangingPunct="1">
        <a:spcBef>
          <a:spcPct val="20000"/>
        </a:spcBef>
        <a:buClr>
          <a:srgbClr val="1993B9"/>
        </a:buClr>
        <a:buSzPct val="110000"/>
        <a:buFont typeface="Wingdings 3" pitchFamily="18" charset="2"/>
        <a:buChar char="´"/>
        <a:defRPr sz="2400" b="1" kern="1200">
          <a:solidFill>
            <a:schemeClr val="accent1">
              <a:lumMod val="50000"/>
            </a:schemeClr>
          </a:solidFill>
          <a:latin typeface="+mn-lt"/>
          <a:ea typeface="+mn-ea"/>
          <a:cs typeface="+mn-cs"/>
        </a:defRPr>
      </a:lvl1pPr>
      <a:lvl2pPr marL="557213" indent="-214313" algn="l" defTabSz="685800" rtl="0" eaLnBrk="1" latinLnBrk="0" hangingPunct="1">
        <a:spcBef>
          <a:spcPct val="20000"/>
        </a:spcBef>
        <a:buClr>
          <a:srgbClr val="1993B9"/>
        </a:buClr>
        <a:buSzPct val="90000"/>
        <a:buFont typeface="Wingdings 3" pitchFamily="18" charset="2"/>
        <a:buChar char="´"/>
        <a:defRPr sz="2100" b="1" kern="1200">
          <a:solidFill>
            <a:schemeClr val="accent1">
              <a:lumMod val="50000"/>
            </a:schemeClr>
          </a:solidFill>
          <a:latin typeface="+mn-lt"/>
          <a:ea typeface="+mn-ea"/>
          <a:cs typeface="+mn-cs"/>
        </a:defRPr>
      </a:lvl2pPr>
      <a:lvl3pPr marL="857250" indent="-171450" algn="l" defTabSz="685800" rtl="0" eaLnBrk="1" latinLnBrk="0" hangingPunct="1">
        <a:spcBef>
          <a:spcPct val="20000"/>
        </a:spcBef>
        <a:buClr>
          <a:srgbClr val="1993B9"/>
        </a:buClr>
        <a:buSzPct val="90000"/>
        <a:buFont typeface="Wingdings 3" pitchFamily="18" charset="2"/>
        <a:buChar char="´"/>
        <a:defRPr sz="1800" b="1" kern="1200">
          <a:solidFill>
            <a:schemeClr val="accent1">
              <a:lumMod val="50000"/>
            </a:schemeClr>
          </a:solidFill>
          <a:latin typeface="+mn-lt"/>
          <a:ea typeface="+mn-ea"/>
          <a:cs typeface="+mn-cs"/>
        </a:defRPr>
      </a:lvl3pPr>
      <a:lvl4pPr marL="12001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4pPr>
      <a:lvl5pPr marL="15430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BA9B7797-1F21-4A40-BC4B-51CBCF83B942}" type="datetimeFigureOut">
              <a:rPr lang="en-US" smtClean="0">
                <a:solidFill>
                  <a:prstClr val="black">
                    <a:tint val="75000"/>
                  </a:prstClr>
                </a:solidFill>
                <a:latin typeface="Calibri"/>
              </a:rPr>
              <a:pPr eaLnBrk="1" fontAlgn="auto" hangingPunct="1">
                <a:spcBef>
                  <a:spcPts val="0"/>
                </a:spcBef>
                <a:spcAft>
                  <a:spcPts val="0"/>
                </a:spcAft>
              </a:pPr>
              <a:t>9/25/2017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AC53CAB-4820-42B5-B1A8-D0BEE3C8E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13" name="Rectangle 12"/>
          <p:cNvSpPr/>
          <p:nvPr userDrawn="1"/>
        </p:nvSpPr>
        <p:spPr>
          <a:xfrm flipV="1">
            <a:off x="-9617" y="5143498"/>
            <a:ext cx="9153618" cy="342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1" y="4743450"/>
            <a:ext cx="2186609" cy="314325"/>
          </a:xfrm>
          <a:prstGeom prst="rect">
            <a:avLst/>
          </a:prstGeom>
        </p:spPr>
      </p:pic>
    </p:spTree>
    <p:extLst>
      <p:ext uri="{BB962C8B-B14F-4D97-AF65-F5344CB8AC3E}">
        <p14:creationId xmlns:p14="http://schemas.microsoft.com/office/powerpoint/2010/main" val="2607141141"/>
      </p:ext>
    </p:extLst>
  </p:cSld>
  <p:clrMap bg1="lt1" tx1="dk1" bg2="lt2" tx2="dk2" accent1="accent1" accent2="accent2" accent3="accent3" accent4="accent4" accent5="accent5" accent6="accent6" hlink="hlink" folHlink="folHlink"/>
  <p:sldLayoutIdLst>
    <p:sldLayoutId id="2147483873" r:id="rId1"/>
  </p:sldLayoutIdLst>
  <p:txStyles>
    <p:titleStyle>
      <a:lvl1pPr algn="ctr" defTabSz="685800" rtl="0" eaLnBrk="1" latinLnBrk="0" hangingPunct="1">
        <a:spcBef>
          <a:spcPct val="0"/>
        </a:spcBef>
        <a:buNone/>
        <a:defRPr sz="3300" b="1" kern="1200">
          <a:solidFill>
            <a:srgbClr val="C7380B"/>
          </a:solidFill>
          <a:latin typeface="+mj-lt"/>
          <a:ea typeface="+mj-ea"/>
          <a:cs typeface="+mj-cs"/>
        </a:defRPr>
      </a:lvl1pPr>
    </p:titleStyle>
    <p:bodyStyle>
      <a:lvl1pPr marL="257175" indent="-257175" algn="l" defTabSz="685800" rtl="0" eaLnBrk="1" latinLnBrk="0" hangingPunct="1">
        <a:spcBef>
          <a:spcPct val="20000"/>
        </a:spcBef>
        <a:buClr>
          <a:srgbClr val="1993B9"/>
        </a:buClr>
        <a:buSzPct val="110000"/>
        <a:buFont typeface="Wingdings 3" pitchFamily="18" charset="2"/>
        <a:buChar char="´"/>
        <a:defRPr sz="2400" b="1" kern="1200">
          <a:solidFill>
            <a:schemeClr val="accent1">
              <a:lumMod val="50000"/>
            </a:schemeClr>
          </a:solidFill>
          <a:latin typeface="+mn-lt"/>
          <a:ea typeface="+mn-ea"/>
          <a:cs typeface="+mn-cs"/>
        </a:defRPr>
      </a:lvl1pPr>
      <a:lvl2pPr marL="557213" indent="-214313" algn="l" defTabSz="685800" rtl="0" eaLnBrk="1" latinLnBrk="0" hangingPunct="1">
        <a:spcBef>
          <a:spcPct val="20000"/>
        </a:spcBef>
        <a:buClr>
          <a:srgbClr val="1993B9"/>
        </a:buClr>
        <a:buSzPct val="90000"/>
        <a:buFont typeface="Wingdings 3" pitchFamily="18" charset="2"/>
        <a:buChar char="´"/>
        <a:defRPr sz="2100" b="1" kern="1200">
          <a:solidFill>
            <a:schemeClr val="accent1">
              <a:lumMod val="50000"/>
            </a:schemeClr>
          </a:solidFill>
          <a:latin typeface="+mn-lt"/>
          <a:ea typeface="+mn-ea"/>
          <a:cs typeface="+mn-cs"/>
        </a:defRPr>
      </a:lvl2pPr>
      <a:lvl3pPr marL="857250" indent="-171450" algn="l" defTabSz="685800" rtl="0" eaLnBrk="1" latinLnBrk="0" hangingPunct="1">
        <a:spcBef>
          <a:spcPct val="20000"/>
        </a:spcBef>
        <a:buClr>
          <a:srgbClr val="1993B9"/>
        </a:buClr>
        <a:buSzPct val="90000"/>
        <a:buFont typeface="Wingdings 3" pitchFamily="18" charset="2"/>
        <a:buChar char="´"/>
        <a:defRPr sz="1800" b="1" kern="1200">
          <a:solidFill>
            <a:schemeClr val="accent1">
              <a:lumMod val="50000"/>
            </a:schemeClr>
          </a:solidFill>
          <a:latin typeface="+mn-lt"/>
          <a:ea typeface="+mn-ea"/>
          <a:cs typeface="+mn-cs"/>
        </a:defRPr>
      </a:lvl3pPr>
      <a:lvl4pPr marL="12001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4pPr>
      <a:lvl5pPr marL="15430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BA9B7797-1F21-4A40-BC4B-51CBCF83B942}" type="datetimeFigureOut">
              <a:rPr lang="en-US" smtClean="0">
                <a:solidFill>
                  <a:prstClr val="black">
                    <a:tint val="75000"/>
                  </a:prstClr>
                </a:solidFill>
                <a:latin typeface="Calibri"/>
              </a:rPr>
              <a:pPr eaLnBrk="1" fontAlgn="auto" hangingPunct="1">
                <a:spcBef>
                  <a:spcPts val="0"/>
                </a:spcBef>
                <a:spcAft>
                  <a:spcPts val="0"/>
                </a:spcAft>
              </a:pPr>
              <a:t>9/25/2017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AC53CAB-4820-42B5-B1A8-D0BEE3C8E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13" name="Rectangle 12"/>
          <p:cNvSpPr/>
          <p:nvPr userDrawn="1"/>
        </p:nvSpPr>
        <p:spPr>
          <a:xfrm flipV="1">
            <a:off x="-9617" y="5143498"/>
            <a:ext cx="9153618" cy="342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1" y="4743450"/>
            <a:ext cx="2186609" cy="314325"/>
          </a:xfrm>
          <a:prstGeom prst="rect">
            <a:avLst/>
          </a:prstGeom>
        </p:spPr>
      </p:pic>
    </p:spTree>
    <p:extLst>
      <p:ext uri="{BB962C8B-B14F-4D97-AF65-F5344CB8AC3E}">
        <p14:creationId xmlns:p14="http://schemas.microsoft.com/office/powerpoint/2010/main" val="3541723510"/>
      </p:ext>
    </p:extLst>
  </p:cSld>
  <p:clrMap bg1="lt1" tx1="dk1" bg2="lt2" tx2="dk2" accent1="accent1" accent2="accent2" accent3="accent3" accent4="accent4" accent5="accent5" accent6="accent6" hlink="hlink" folHlink="folHlink"/>
  <p:sldLayoutIdLst>
    <p:sldLayoutId id="2147483875" r:id="rId1"/>
  </p:sldLayoutIdLst>
  <p:txStyles>
    <p:titleStyle>
      <a:lvl1pPr algn="ctr" defTabSz="685800" rtl="0" eaLnBrk="1" latinLnBrk="0" hangingPunct="1">
        <a:spcBef>
          <a:spcPct val="0"/>
        </a:spcBef>
        <a:buNone/>
        <a:defRPr sz="3300" b="1" kern="1200">
          <a:solidFill>
            <a:srgbClr val="C7380B"/>
          </a:solidFill>
          <a:latin typeface="+mj-lt"/>
          <a:ea typeface="+mj-ea"/>
          <a:cs typeface="+mj-cs"/>
        </a:defRPr>
      </a:lvl1pPr>
    </p:titleStyle>
    <p:bodyStyle>
      <a:lvl1pPr marL="257175" indent="-257175" algn="l" defTabSz="685800" rtl="0" eaLnBrk="1" latinLnBrk="0" hangingPunct="1">
        <a:spcBef>
          <a:spcPct val="20000"/>
        </a:spcBef>
        <a:buClr>
          <a:srgbClr val="1993B9"/>
        </a:buClr>
        <a:buSzPct val="110000"/>
        <a:buFont typeface="Wingdings 3" pitchFamily="18" charset="2"/>
        <a:buChar char="´"/>
        <a:defRPr sz="2400" b="1" kern="1200">
          <a:solidFill>
            <a:schemeClr val="accent1">
              <a:lumMod val="50000"/>
            </a:schemeClr>
          </a:solidFill>
          <a:latin typeface="+mn-lt"/>
          <a:ea typeface="+mn-ea"/>
          <a:cs typeface="+mn-cs"/>
        </a:defRPr>
      </a:lvl1pPr>
      <a:lvl2pPr marL="557213" indent="-214313" algn="l" defTabSz="685800" rtl="0" eaLnBrk="1" latinLnBrk="0" hangingPunct="1">
        <a:spcBef>
          <a:spcPct val="20000"/>
        </a:spcBef>
        <a:buClr>
          <a:srgbClr val="1993B9"/>
        </a:buClr>
        <a:buSzPct val="90000"/>
        <a:buFont typeface="Wingdings 3" pitchFamily="18" charset="2"/>
        <a:buChar char="´"/>
        <a:defRPr sz="2100" b="1" kern="1200">
          <a:solidFill>
            <a:schemeClr val="accent1">
              <a:lumMod val="50000"/>
            </a:schemeClr>
          </a:solidFill>
          <a:latin typeface="+mn-lt"/>
          <a:ea typeface="+mn-ea"/>
          <a:cs typeface="+mn-cs"/>
        </a:defRPr>
      </a:lvl2pPr>
      <a:lvl3pPr marL="857250" indent="-171450" algn="l" defTabSz="685800" rtl="0" eaLnBrk="1" latinLnBrk="0" hangingPunct="1">
        <a:spcBef>
          <a:spcPct val="20000"/>
        </a:spcBef>
        <a:buClr>
          <a:srgbClr val="1993B9"/>
        </a:buClr>
        <a:buSzPct val="90000"/>
        <a:buFont typeface="Wingdings 3" pitchFamily="18" charset="2"/>
        <a:buChar char="´"/>
        <a:defRPr sz="1800" b="1" kern="1200">
          <a:solidFill>
            <a:schemeClr val="accent1">
              <a:lumMod val="50000"/>
            </a:schemeClr>
          </a:solidFill>
          <a:latin typeface="+mn-lt"/>
          <a:ea typeface="+mn-ea"/>
          <a:cs typeface="+mn-cs"/>
        </a:defRPr>
      </a:lvl3pPr>
      <a:lvl4pPr marL="12001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4pPr>
      <a:lvl5pPr marL="15430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BA9B7797-1F21-4A40-BC4B-51CBCF83B942}" type="datetimeFigureOut">
              <a:rPr lang="en-US" smtClean="0">
                <a:solidFill>
                  <a:prstClr val="black">
                    <a:tint val="75000"/>
                  </a:prstClr>
                </a:solidFill>
                <a:latin typeface="Calibri"/>
              </a:rPr>
              <a:pPr eaLnBrk="1" fontAlgn="auto" hangingPunct="1">
                <a:spcBef>
                  <a:spcPts val="0"/>
                </a:spcBef>
                <a:spcAft>
                  <a:spcPts val="0"/>
                </a:spcAft>
              </a:pPr>
              <a:t>9/25/2017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AC53CAB-4820-42B5-B1A8-D0BEE3C8E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13" name="Rectangle 12"/>
          <p:cNvSpPr/>
          <p:nvPr userDrawn="1"/>
        </p:nvSpPr>
        <p:spPr>
          <a:xfrm flipV="1">
            <a:off x="-9617" y="5143498"/>
            <a:ext cx="9153618" cy="342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1" y="4743450"/>
            <a:ext cx="2186609" cy="314325"/>
          </a:xfrm>
          <a:prstGeom prst="rect">
            <a:avLst/>
          </a:prstGeom>
        </p:spPr>
      </p:pic>
    </p:spTree>
    <p:extLst>
      <p:ext uri="{BB962C8B-B14F-4D97-AF65-F5344CB8AC3E}">
        <p14:creationId xmlns:p14="http://schemas.microsoft.com/office/powerpoint/2010/main" val="962590638"/>
      </p:ext>
    </p:extLst>
  </p:cSld>
  <p:clrMap bg1="lt1" tx1="dk1" bg2="lt2" tx2="dk2" accent1="accent1" accent2="accent2" accent3="accent3" accent4="accent4" accent5="accent5" accent6="accent6" hlink="hlink" folHlink="folHlink"/>
  <p:sldLayoutIdLst>
    <p:sldLayoutId id="2147483879" r:id="rId1"/>
  </p:sldLayoutIdLst>
  <p:txStyles>
    <p:titleStyle>
      <a:lvl1pPr algn="ctr" defTabSz="685800" rtl="0" eaLnBrk="1" latinLnBrk="0" hangingPunct="1">
        <a:spcBef>
          <a:spcPct val="0"/>
        </a:spcBef>
        <a:buNone/>
        <a:defRPr sz="3300" b="1" kern="1200">
          <a:solidFill>
            <a:srgbClr val="C7380B"/>
          </a:solidFill>
          <a:latin typeface="+mj-lt"/>
          <a:ea typeface="+mj-ea"/>
          <a:cs typeface="+mj-cs"/>
        </a:defRPr>
      </a:lvl1pPr>
    </p:titleStyle>
    <p:bodyStyle>
      <a:lvl1pPr marL="257175" indent="-257175" algn="l" defTabSz="685800" rtl="0" eaLnBrk="1" latinLnBrk="0" hangingPunct="1">
        <a:spcBef>
          <a:spcPct val="20000"/>
        </a:spcBef>
        <a:buClr>
          <a:srgbClr val="1993B9"/>
        </a:buClr>
        <a:buSzPct val="110000"/>
        <a:buFont typeface="Wingdings 3" pitchFamily="18" charset="2"/>
        <a:buChar char="´"/>
        <a:defRPr sz="2400" b="1" kern="1200">
          <a:solidFill>
            <a:schemeClr val="accent1">
              <a:lumMod val="50000"/>
            </a:schemeClr>
          </a:solidFill>
          <a:latin typeface="+mn-lt"/>
          <a:ea typeface="+mn-ea"/>
          <a:cs typeface="+mn-cs"/>
        </a:defRPr>
      </a:lvl1pPr>
      <a:lvl2pPr marL="557213" indent="-214313" algn="l" defTabSz="685800" rtl="0" eaLnBrk="1" latinLnBrk="0" hangingPunct="1">
        <a:spcBef>
          <a:spcPct val="20000"/>
        </a:spcBef>
        <a:buClr>
          <a:srgbClr val="1993B9"/>
        </a:buClr>
        <a:buSzPct val="90000"/>
        <a:buFont typeface="Wingdings 3" pitchFamily="18" charset="2"/>
        <a:buChar char="´"/>
        <a:defRPr sz="2100" b="1" kern="1200">
          <a:solidFill>
            <a:schemeClr val="accent1">
              <a:lumMod val="50000"/>
            </a:schemeClr>
          </a:solidFill>
          <a:latin typeface="+mn-lt"/>
          <a:ea typeface="+mn-ea"/>
          <a:cs typeface="+mn-cs"/>
        </a:defRPr>
      </a:lvl2pPr>
      <a:lvl3pPr marL="857250" indent="-171450" algn="l" defTabSz="685800" rtl="0" eaLnBrk="1" latinLnBrk="0" hangingPunct="1">
        <a:spcBef>
          <a:spcPct val="20000"/>
        </a:spcBef>
        <a:buClr>
          <a:srgbClr val="1993B9"/>
        </a:buClr>
        <a:buSzPct val="90000"/>
        <a:buFont typeface="Wingdings 3" pitchFamily="18" charset="2"/>
        <a:buChar char="´"/>
        <a:defRPr sz="1800" b="1" kern="1200">
          <a:solidFill>
            <a:schemeClr val="accent1">
              <a:lumMod val="50000"/>
            </a:schemeClr>
          </a:solidFill>
          <a:latin typeface="+mn-lt"/>
          <a:ea typeface="+mn-ea"/>
          <a:cs typeface="+mn-cs"/>
        </a:defRPr>
      </a:lvl3pPr>
      <a:lvl4pPr marL="12001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4pPr>
      <a:lvl5pPr marL="15430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BA9B7797-1F21-4A40-BC4B-51CBCF83B942}" type="datetimeFigureOut">
              <a:rPr lang="en-US" smtClean="0">
                <a:solidFill>
                  <a:prstClr val="black">
                    <a:tint val="75000"/>
                  </a:prstClr>
                </a:solidFill>
                <a:latin typeface="Calibri"/>
              </a:rPr>
              <a:pPr eaLnBrk="1" fontAlgn="auto" hangingPunct="1">
                <a:spcBef>
                  <a:spcPts val="0"/>
                </a:spcBef>
                <a:spcAft>
                  <a:spcPts val="0"/>
                </a:spcAft>
              </a:pPr>
              <a:t>9/25/2017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AC53CAB-4820-42B5-B1A8-D0BEE3C8E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13" name="Rectangle 12"/>
          <p:cNvSpPr/>
          <p:nvPr userDrawn="1"/>
        </p:nvSpPr>
        <p:spPr>
          <a:xfrm flipV="1">
            <a:off x="-9617" y="5143498"/>
            <a:ext cx="9153618" cy="342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1" y="4743450"/>
            <a:ext cx="2186609" cy="314325"/>
          </a:xfrm>
          <a:prstGeom prst="rect">
            <a:avLst/>
          </a:prstGeom>
        </p:spPr>
      </p:pic>
    </p:spTree>
    <p:extLst>
      <p:ext uri="{BB962C8B-B14F-4D97-AF65-F5344CB8AC3E}">
        <p14:creationId xmlns:p14="http://schemas.microsoft.com/office/powerpoint/2010/main" val="3703985233"/>
      </p:ext>
    </p:extLst>
  </p:cSld>
  <p:clrMap bg1="lt1" tx1="dk1" bg2="lt2" tx2="dk2" accent1="accent1" accent2="accent2" accent3="accent3" accent4="accent4" accent5="accent5" accent6="accent6" hlink="hlink" folHlink="folHlink"/>
  <p:sldLayoutIdLst>
    <p:sldLayoutId id="2147483891" r:id="rId1"/>
  </p:sldLayoutIdLst>
  <p:txStyles>
    <p:titleStyle>
      <a:lvl1pPr algn="ctr" defTabSz="685800" rtl="0" eaLnBrk="1" latinLnBrk="0" hangingPunct="1">
        <a:spcBef>
          <a:spcPct val="0"/>
        </a:spcBef>
        <a:buNone/>
        <a:defRPr sz="3300" b="1" kern="1200">
          <a:solidFill>
            <a:srgbClr val="C7380B"/>
          </a:solidFill>
          <a:latin typeface="+mj-lt"/>
          <a:ea typeface="+mj-ea"/>
          <a:cs typeface="+mj-cs"/>
        </a:defRPr>
      </a:lvl1pPr>
    </p:titleStyle>
    <p:bodyStyle>
      <a:lvl1pPr marL="257175" indent="-257175" algn="l" defTabSz="685800" rtl="0" eaLnBrk="1" latinLnBrk="0" hangingPunct="1">
        <a:spcBef>
          <a:spcPct val="20000"/>
        </a:spcBef>
        <a:buClr>
          <a:srgbClr val="1993B9"/>
        </a:buClr>
        <a:buSzPct val="110000"/>
        <a:buFont typeface="Wingdings 3" pitchFamily="18" charset="2"/>
        <a:buChar char="´"/>
        <a:defRPr sz="2400" b="1" kern="1200">
          <a:solidFill>
            <a:schemeClr val="accent1">
              <a:lumMod val="50000"/>
            </a:schemeClr>
          </a:solidFill>
          <a:latin typeface="+mn-lt"/>
          <a:ea typeface="+mn-ea"/>
          <a:cs typeface="+mn-cs"/>
        </a:defRPr>
      </a:lvl1pPr>
      <a:lvl2pPr marL="557213" indent="-214313" algn="l" defTabSz="685800" rtl="0" eaLnBrk="1" latinLnBrk="0" hangingPunct="1">
        <a:spcBef>
          <a:spcPct val="20000"/>
        </a:spcBef>
        <a:buClr>
          <a:srgbClr val="1993B9"/>
        </a:buClr>
        <a:buSzPct val="90000"/>
        <a:buFont typeface="Wingdings 3" pitchFamily="18" charset="2"/>
        <a:buChar char="´"/>
        <a:defRPr sz="2100" b="1" kern="1200">
          <a:solidFill>
            <a:schemeClr val="accent1">
              <a:lumMod val="50000"/>
            </a:schemeClr>
          </a:solidFill>
          <a:latin typeface="+mn-lt"/>
          <a:ea typeface="+mn-ea"/>
          <a:cs typeface="+mn-cs"/>
        </a:defRPr>
      </a:lvl2pPr>
      <a:lvl3pPr marL="857250" indent="-171450" algn="l" defTabSz="685800" rtl="0" eaLnBrk="1" latinLnBrk="0" hangingPunct="1">
        <a:spcBef>
          <a:spcPct val="20000"/>
        </a:spcBef>
        <a:buClr>
          <a:srgbClr val="1993B9"/>
        </a:buClr>
        <a:buSzPct val="90000"/>
        <a:buFont typeface="Wingdings 3" pitchFamily="18" charset="2"/>
        <a:buChar char="´"/>
        <a:defRPr sz="1800" b="1" kern="1200">
          <a:solidFill>
            <a:schemeClr val="accent1">
              <a:lumMod val="50000"/>
            </a:schemeClr>
          </a:solidFill>
          <a:latin typeface="+mn-lt"/>
          <a:ea typeface="+mn-ea"/>
          <a:cs typeface="+mn-cs"/>
        </a:defRPr>
      </a:lvl3pPr>
      <a:lvl4pPr marL="12001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4pPr>
      <a:lvl5pPr marL="15430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BA9B7797-1F21-4A40-BC4B-51CBCF83B942}" type="datetimeFigureOut">
              <a:rPr lang="en-US" smtClean="0">
                <a:solidFill>
                  <a:prstClr val="black">
                    <a:tint val="75000"/>
                  </a:prstClr>
                </a:solidFill>
                <a:latin typeface="Calibri"/>
              </a:rPr>
              <a:pPr eaLnBrk="1" fontAlgn="auto" hangingPunct="1">
                <a:spcBef>
                  <a:spcPts val="0"/>
                </a:spcBef>
                <a:spcAft>
                  <a:spcPts val="0"/>
                </a:spcAft>
              </a:pPr>
              <a:t>9/25/2017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AC53CAB-4820-42B5-B1A8-D0BEE3C8E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13" name="Rectangle 12"/>
          <p:cNvSpPr/>
          <p:nvPr userDrawn="1"/>
        </p:nvSpPr>
        <p:spPr>
          <a:xfrm flipV="1">
            <a:off x="-9617" y="5143498"/>
            <a:ext cx="9153618" cy="342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1" y="4743450"/>
            <a:ext cx="2186609" cy="314325"/>
          </a:xfrm>
          <a:prstGeom prst="rect">
            <a:avLst/>
          </a:prstGeom>
        </p:spPr>
      </p:pic>
    </p:spTree>
    <p:extLst>
      <p:ext uri="{BB962C8B-B14F-4D97-AF65-F5344CB8AC3E}">
        <p14:creationId xmlns:p14="http://schemas.microsoft.com/office/powerpoint/2010/main" val="4169578166"/>
      </p:ext>
    </p:extLst>
  </p:cSld>
  <p:clrMap bg1="lt1" tx1="dk1" bg2="lt2" tx2="dk2" accent1="accent1" accent2="accent2" accent3="accent3" accent4="accent4" accent5="accent5" accent6="accent6" hlink="hlink" folHlink="folHlink"/>
  <p:sldLayoutIdLst>
    <p:sldLayoutId id="2147483915" r:id="rId1"/>
  </p:sldLayoutIdLst>
  <p:txStyles>
    <p:titleStyle>
      <a:lvl1pPr algn="ctr" defTabSz="685800" rtl="0" eaLnBrk="1" latinLnBrk="0" hangingPunct="1">
        <a:spcBef>
          <a:spcPct val="0"/>
        </a:spcBef>
        <a:buNone/>
        <a:defRPr sz="3300" b="1" kern="1200">
          <a:solidFill>
            <a:srgbClr val="C7380B"/>
          </a:solidFill>
          <a:latin typeface="+mj-lt"/>
          <a:ea typeface="+mj-ea"/>
          <a:cs typeface="+mj-cs"/>
        </a:defRPr>
      </a:lvl1pPr>
    </p:titleStyle>
    <p:bodyStyle>
      <a:lvl1pPr marL="257175" indent="-257175" algn="l" defTabSz="685800" rtl="0" eaLnBrk="1" latinLnBrk="0" hangingPunct="1">
        <a:spcBef>
          <a:spcPct val="20000"/>
        </a:spcBef>
        <a:buClr>
          <a:srgbClr val="1993B9"/>
        </a:buClr>
        <a:buSzPct val="110000"/>
        <a:buFont typeface="Wingdings 3" pitchFamily="18" charset="2"/>
        <a:buChar char="´"/>
        <a:defRPr sz="2400" b="1" kern="1200">
          <a:solidFill>
            <a:schemeClr val="accent1">
              <a:lumMod val="50000"/>
            </a:schemeClr>
          </a:solidFill>
          <a:latin typeface="+mn-lt"/>
          <a:ea typeface="+mn-ea"/>
          <a:cs typeface="+mn-cs"/>
        </a:defRPr>
      </a:lvl1pPr>
      <a:lvl2pPr marL="557213" indent="-214313" algn="l" defTabSz="685800" rtl="0" eaLnBrk="1" latinLnBrk="0" hangingPunct="1">
        <a:spcBef>
          <a:spcPct val="20000"/>
        </a:spcBef>
        <a:buClr>
          <a:srgbClr val="1993B9"/>
        </a:buClr>
        <a:buSzPct val="90000"/>
        <a:buFont typeface="Wingdings 3" pitchFamily="18" charset="2"/>
        <a:buChar char="´"/>
        <a:defRPr sz="2100" b="1" kern="1200">
          <a:solidFill>
            <a:schemeClr val="accent1">
              <a:lumMod val="50000"/>
            </a:schemeClr>
          </a:solidFill>
          <a:latin typeface="+mn-lt"/>
          <a:ea typeface="+mn-ea"/>
          <a:cs typeface="+mn-cs"/>
        </a:defRPr>
      </a:lvl2pPr>
      <a:lvl3pPr marL="857250" indent="-171450" algn="l" defTabSz="685800" rtl="0" eaLnBrk="1" latinLnBrk="0" hangingPunct="1">
        <a:spcBef>
          <a:spcPct val="20000"/>
        </a:spcBef>
        <a:buClr>
          <a:srgbClr val="1993B9"/>
        </a:buClr>
        <a:buSzPct val="90000"/>
        <a:buFont typeface="Wingdings 3" pitchFamily="18" charset="2"/>
        <a:buChar char="´"/>
        <a:defRPr sz="1800" b="1" kern="1200">
          <a:solidFill>
            <a:schemeClr val="accent1">
              <a:lumMod val="50000"/>
            </a:schemeClr>
          </a:solidFill>
          <a:latin typeface="+mn-lt"/>
          <a:ea typeface="+mn-ea"/>
          <a:cs typeface="+mn-cs"/>
        </a:defRPr>
      </a:lvl3pPr>
      <a:lvl4pPr marL="12001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4pPr>
      <a:lvl5pPr marL="15430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BA9B7797-1F21-4A40-BC4B-51CBCF83B942}" type="datetimeFigureOut">
              <a:rPr lang="en-US" smtClean="0">
                <a:solidFill>
                  <a:prstClr val="black">
                    <a:tint val="75000"/>
                  </a:prstClr>
                </a:solidFill>
                <a:latin typeface="Calibri"/>
              </a:rPr>
              <a:pPr eaLnBrk="1" fontAlgn="auto" hangingPunct="1">
                <a:spcBef>
                  <a:spcPts val="0"/>
                </a:spcBef>
                <a:spcAft>
                  <a:spcPts val="0"/>
                </a:spcAft>
              </a:pPr>
              <a:t>9/25/2017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AC53CAB-4820-42B5-B1A8-D0BEE3C8E63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
        <p:nvSpPr>
          <p:cNvPr id="13" name="Rectangle 12"/>
          <p:cNvSpPr/>
          <p:nvPr userDrawn="1"/>
        </p:nvSpPr>
        <p:spPr>
          <a:xfrm flipV="1">
            <a:off x="-9617" y="5143498"/>
            <a:ext cx="9153618" cy="342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1" y="4743450"/>
            <a:ext cx="2186609" cy="314325"/>
          </a:xfrm>
          <a:prstGeom prst="rect">
            <a:avLst/>
          </a:prstGeom>
        </p:spPr>
      </p:pic>
    </p:spTree>
    <p:extLst>
      <p:ext uri="{BB962C8B-B14F-4D97-AF65-F5344CB8AC3E}">
        <p14:creationId xmlns:p14="http://schemas.microsoft.com/office/powerpoint/2010/main" val="496620729"/>
      </p:ext>
    </p:extLst>
  </p:cSld>
  <p:clrMap bg1="lt1" tx1="dk1" bg2="lt2" tx2="dk2" accent1="accent1" accent2="accent2" accent3="accent3" accent4="accent4" accent5="accent5" accent6="accent6" hlink="hlink" folHlink="folHlink"/>
  <p:sldLayoutIdLst>
    <p:sldLayoutId id="2147483917" r:id="rId1"/>
  </p:sldLayoutIdLst>
  <p:txStyles>
    <p:titleStyle>
      <a:lvl1pPr algn="ctr" defTabSz="685800" rtl="0" eaLnBrk="1" latinLnBrk="0" hangingPunct="1">
        <a:spcBef>
          <a:spcPct val="0"/>
        </a:spcBef>
        <a:buNone/>
        <a:defRPr sz="3300" b="1" kern="1200">
          <a:solidFill>
            <a:srgbClr val="C7380B"/>
          </a:solidFill>
          <a:latin typeface="+mj-lt"/>
          <a:ea typeface="+mj-ea"/>
          <a:cs typeface="+mj-cs"/>
        </a:defRPr>
      </a:lvl1pPr>
    </p:titleStyle>
    <p:bodyStyle>
      <a:lvl1pPr marL="257175" indent="-257175" algn="l" defTabSz="685800" rtl="0" eaLnBrk="1" latinLnBrk="0" hangingPunct="1">
        <a:spcBef>
          <a:spcPct val="20000"/>
        </a:spcBef>
        <a:buClr>
          <a:srgbClr val="1993B9"/>
        </a:buClr>
        <a:buSzPct val="110000"/>
        <a:buFont typeface="Wingdings 3" pitchFamily="18" charset="2"/>
        <a:buChar char="´"/>
        <a:defRPr sz="2400" b="1" kern="1200">
          <a:solidFill>
            <a:schemeClr val="accent1">
              <a:lumMod val="50000"/>
            </a:schemeClr>
          </a:solidFill>
          <a:latin typeface="+mn-lt"/>
          <a:ea typeface="+mn-ea"/>
          <a:cs typeface="+mn-cs"/>
        </a:defRPr>
      </a:lvl1pPr>
      <a:lvl2pPr marL="557213" indent="-214313" algn="l" defTabSz="685800" rtl="0" eaLnBrk="1" latinLnBrk="0" hangingPunct="1">
        <a:spcBef>
          <a:spcPct val="20000"/>
        </a:spcBef>
        <a:buClr>
          <a:srgbClr val="1993B9"/>
        </a:buClr>
        <a:buSzPct val="90000"/>
        <a:buFont typeface="Wingdings 3" pitchFamily="18" charset="2"/>
        <a:buChar char="´"/>
        <a:defRPr sz="2100" b="1" kern="1200">
          <a:solidFill>
            <a:schemeClr val="accent1">
              <a:lumMod val="50000"/>
            </a:schemeClr>
          </a:solidFill>
          <a:latin typeface="+mn-lt"/>
          <a:ea typeface="+mn-ea"/>
          <a:cs typeface="+mn-cs"/>
        </a:defRPr>
      </a:lvl2pPr>
      <a:lvl3pPr marL="857250" indent="-171450" algn="l" defTabSz="685800" rtl="0" eaLnBrk="1" latinLnBrk="0" hangingPunct="1">
        <a:spcBef>
          <a:spcPct val="20000"/>
        </a:spcBef>
        <a:buClr>
          <a:srgbClr val="1993B9"/>
        </a:buClr>
        <a:buSzPct val="90000"/>
        <a:buFont typeface="Wingdings 3" pitchFamily="18" charset="2"/>
        <a:buChar char="´"/>
        <a:defRPr sz="1800" b="1" kern="1200">
          <a:solidFill>
            <a:schemeClr val="accent1">
              <a:lumMod val="50000"/>
            </a:schemeClr>
          </a:solidFill>
          <a:latin typeface="+mn-lt"/>
          <a:ea typeface="+mn-ea"/>
          <a:cs typeface="+mn-cs"/>
        </a:defRPr>
      </a:lvl3pPr>
      <a:lvl4pPr marL="12001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4pPr>
      <a:lvl5pPr marL="1543050" indent="-171450" algn="l" defTabSz="685800" rtl="0" eaLnBrk="1" latinLnBrk="0" hangingPunct="1">
        <a:spcBef>
          <a:spcPct val="20000"/>
        </a:spcBef>
        <a:buClr>
          <a:srgbClr val="1993B9"/>
        </a:buClr>
        <a:buSzPct val="90000"/>
        <a:buFont typeface="Wingdings 3" pitchFamily="18" charset="2"/>
        <a:buChar char="´"/>
        <a:defRPr sz="1500" b="1" kern="1200">
          <a:solidFill>
            <a:schemeClr val="accent1">
              <a:lumMod val="50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dirty="0"/>
              <a:t>Effective HPV Vaccine Recommendations</a:t>
            </a:r>
          </a:p>
        </p:txBody>
      </p:sp>
      <p:sp>
        <p:nvSpPr>
          <p:cNvPr id="2" name="Subtitle 1"/>
          <p:cNvSpPr>
            <a:spLocks noGrp="1"/>
          </p:cNvSpPr>
          <p:nvPr>
            <p:ph type="subTitle" idx="1"/>
          </p:nvPr>
        </p:nvSpPr>
        <p:spPr/>
        <p:txBody>
          <a:bodyPr/>
          <a:lstStyle/>
          <a:p>
            <a:r>
              <a:rPr lang="en-US" dirty="0"/>
              <a:t>Shannon Stokley, </a:t>
            </a:r>
            <a:r>
              <a:rPr lang="en-US" dirty="0" err="1"/>
              <a:t>DrPH</a:t>
            </a:r>
            <a:endParaRPr lang="en-US" dirty="0"/>
          </a:p>
          <a:p>
            <a:r>
              <a:rPr lang="en-US" dirty="0"/>
              <a:t>Immunization Services Division</a:t>
            </a:r>
          </a:p>
          <a:p>
            <a:endParaRPr lang="en-US" dirty="0"/>
          </a:p>
          <a:p>
            <a:endParaRPr lang="en-US" dirty="0"/>
          </a:p>
        </p:txBody>
      </p:sp>
      <p:sp>
        <p:nvSpPr>
          <p:cNvPr id="6" name="Text Placeholder 5"/>
          <p:cNvSpPr>
            <a:spLocks noGrp="1"/>
          </p:cNvSpPr>
          <p:nvPr>
            <p:ph type="body" sz="quarter" idx="10"/>
          </p:nvPr>
        </p:nvSpPr>
        <p:spPr/>
        <p:txBody>
          <a:bodyPr/>
          <a:lstStyle/>
          <a:p>
            <a:pPr marL="0" indent="0"/>
            <a:br>
              <a:rPr lang="en-US" dirty="0"/>
            </a:br>
            <a:endParaRPr lang="en-US" dirty="0"/>
          </a:p>
          <a:p>
            <a:r>
              <a:rPr lang="en-US" dirty="0"/>
              <a:t>February 14, 2017</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270240" y="310553"/>
            <a:ext cx="6400800" cy="3942272"/>
          </a:xfrm>
          <a:prstGeom prst="rect">
            <a:avLst/>
          </a:prstGeom>
          <a:solidFill>
            <a:schemeClr val="bg1"/>
          </a:solidFill>
        </p:spPr>
        <p:txBody>
          <a:bodyPr vert="horz" lIns="68580" tIns="34290" rIns="68580" bIns="34290" rtlCol="0" anchor="ctr">
            <a:no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4500" dirty="0">
                <a:solidFill>
                  <a:srgbClr val="1993B9"/>
                </a:solidFill>
              </a:rPr>
              <a:t>“The </a:t>
            </a:r>
            <a:r>
              <a:rPr lang="en-US" sz="4500" dirty="0">
                <a:solidFill>
                  <a:srgbClr val="92D050"/>
                </a:solidFill>
              </a:rPr>
              <a:t>perceived</a:t>
            </a:r>
            <a:r>
              <a:rPr lang="en-US" sz="4500" dirty="0">
                <a:solidFill>
                  <a:srgbClr val="1993B9"/>
                </a:solidFill>
              </a:rPr>
              <a:t> and </a:t>
            </a:r>
            <a:r>
              <a:rPr lang="en-US" sz="4500" dirty="0">
                <a:solidFill>
                  <a:srgbClr val="92D050"/>
                </a:solidFill>
              </a:rPr>
              <a:t>real</a:t>
            </a:r>
            <a:r>
              <a:rPr lang="en-US" sz="4500" dirty="0">
                <a:solidFill>
                  <a:srgbClr val="1993B9"/>
                </a:solidFill>
              </a:rPr>
              <a:t> concerns of parents influence how the clinician </a:t>
            </a:r>
            <a:r>
              <a:rPr lang="en-US" sz="4500" dirty="0">
                <a:solidFill>
                  <a:srgbClr val="722B79"/>
                </a:solidFill>
              </a:rPr>
              <a:t>recommends</a:t>
            </a:r>
            <a:r>
              <a:rPr lang="en-US" sz="4500" dirty="0">
                <a:solidFill>
                  <a:srgbClr val="1993B9"/>
                </a:solidFill>
              </a:rPr>
              <a:t> and </a:t>
            </a:r>
            <a:r>
              <a:rPr lang="en-US" sz="4500" dirty="0">
                <a:solidFill>
                  <a:srgbClr val="722B79"/>
                </a:solidFill>
              </a:rPr>
              <a:t>administers</a:t>
            </a:r>
            <a:r>
              <a:rPr lang="en-US" sz="4500" dirty="0">
                <a:solidFill>
                  <a:srgbClr val="1993B9"/>
                </a:solidFill>
              </a:rPr>
              <a:t> HPV vaccine.” </a:t>
            </a:r>
          </a:p>
        </p:txBody>
      </p:sp>
      <p:sp>
        <p:nvSpPr>
          <p:cNvPr id="8" name="Text Placeholder 3"/>
          <p:cNvSpPr txBox="1">
            <a:spLocks/>
          </p:cNvSpPr>
          <p:nvPr/>
        </p:nvSpPr>
        <p:spPr>
          <a:xfrm>
            <a:off x="1143000" y="4972050"/>
            <a:ext cx="6172200" cy="17145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900" b="0">
                <a:solidFill>
                  <a:srgbClr val="DDDDDD">
                    <a:lumMod val="50000"/>
                  </a:srgbClr>
                </a:solidFill>
              </a:rPr>
              <a:t>Adapted from Healy et al.  Vaccine. 2014.</a:t>
            </a:r>
            <a:endParaRPr lang="en-US" sz="900" b="0" dirty="0">
              <a:solidFill>
                <a:srgbClr val="DDDDDD">
                  <a:lumMod val="50000"/>
                </a:srgbClr>
              </a:solidFill>
            </a:endParaRPr>
          </a:p>
        </p:txBody>
      </p:sp>
    </p:spTree>
    <p:extLst>
      <p:ext uri="{BB962C8B-B14F-4D97-AF65-F5344CB8AC3E}">
        <p14:creationId xmlns:p14="http://schemas.microsoft.com/office/powerpoint/2010/main" val="377900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71625" y="2339370"/>
            <a:ext cx="5943600" cy="1200329"/>
          </a:xfrm>
          <a:prstGeom prst="rect">
            <a:avLst/>
          </a:prstGeom>
          <a:noFill/>
        </p:spPr>
        <p:txBody>
          <a:bodyPr wrap="square" rtlCol="0">
            <a:spAutoFit/>
          </a:bodyPr>
          <a:lstStyle/>
          <a:p>
            <a:pPr algn="ctr" eaLnBrk="1" fontAlgn="auto" hangingPunct="1">
              <a:spcBef>
                <a:spcPts val="0"/>
              </a:spcBef>
              <a:spcAft>
                <a:spcPts val="0"/>
              </a:spcAft>
            </a:pPr>
            <a:r>
              <a:rPr lang="en-US" sz="7200" b="1" dirty="0">
                <a:solidFill>
                  <a:srgbClr val="1993B9"/>
                </a:solidFill>
                <a:latin typeface="Calibri"/>
              </a:rPr>
              <a:t> </a:t>
            </a:r>
          </a:p>
        </p:txBody>
      </p:sp>
      <p:sp>
        <p:nvSpPr>
          <p:cNvPr id="9" name="TextBox 8"/>
          <p:cNvSpPr txBox="1"/>
          <p:nvPr/>
        </p:nvSpPr>
        <p:spPr>
          <a:xfrm>
            <a:off x="1600200" y="1162125"/>
            <a:ext cx="5943600" cy="1419619"/>
          </a:xfrm>
          <a:prstGeom prst="rect">
            <a:avLst/>
          </a:prstGeom>
          <a:noFill/>
        </p:spPr>
        <p:txBody>
          <a:bodyPr wrap="square" rtlCol="0">
            <a:spAutoFit/>
          </a:bodyPr>
          <a:lstStyle/>
          <a:p>
            <a:pPr algn="ctr" eaLnBrk="1" fontAlgn="auto" hangingPunct="1">
              <a:spcBef>
                <a:spcPts val="0"/>
              </a:spcBef>
              <a:spcAft>
                <a:spcPts val="0"/>
              </a:spcAft>
            </a:pPr>
            <a:r>
              <a:rPr lang="en-US" sz="8625" b="1" dirty="0">
                <a:solidFill>
                  <a:srgbClr val="C7380B"/>
                </a:solidFill>
                <a:latin typeface="Franklin Gothic Heavy" panose="020B0903020102020204" pitchFamily="34" charset="0"/>
              </a:rPr>
              <a:t>EFFECTIVE</a:t>
            </a:r>
          </a:p>
        </p:txBody>
      </p:sp>
      <p:sp>
        <p:nvSpPr>
          <p:cNvPr id="10" name="TextBox 9"/>
          <p:cNvSpPr txBox="1"/>
          <p:nvPr/>
        </p:nvSpPr>
        <p:spPr>
          <a:xfrm>
            <a:off x="1143000" y="2558660"/>
            <a:ext cx="6858000" cy="1938992"/>
          </a:xfrm>
          <a:prstGeom prst="rect">
            <a:avLst/>
          </a:prstGeom>
          <a:noFill/>
        </p:spPr>
        <p:txBody>
          <a:bodyPr wrap="square" rtlCol="0">
            <a:spAutoFit/>
          </a:bodyPr>
          <a:lstStyle/>
          <a:p>
            <a:pPr algn="ctr" eaLnBrk="1" fontAlgn="auto" hangingPunct="1">
              <a:spcBef>
                <a:spcPts val="0"/>
              </a:spcBef>
              <a:spcAft>
                <a:spcPts val="0"/>
              </a:spcAft>
            </a:pPr>
            <a:r>
              <a:rPr lang="en-US" sz="6000" b="1" dirty="0">
                <a:solidFill>
                  <a:srgbClr val="1993B9"/>
                </a:solidFill>
                <a:latin typeface="Calibri"/>
              </a:rPr>
              <a:t>recommendation</a:t>
            </a:r>
          </a:p>
          <a:p>
            <a:pPr algn="ctr" eaLnBrk="1" fontAlgn="auto" hangingPunct="1">
              <a:spcBef>
                <a:spcPts val="0"/>
              </a:spcBef>
              <a:spcAft>
                <a:spcPts val="0"/>
              </a:spcAft>
            </a:pPr>
            <a:r>
              <a:rPr lang="en-US" sz="6000" b="1" dirty="0">
                <a:solidFill>
                  <a:srgbClr val="1993B9"/>
                </a:solidFill>
                <a:latin typeface="Calibri"/>
              </a:rPr>
              <a:t>for HPV vaccination?</a:t>
            </a:r>
          </a:p>
        </p:txBody>
      </p:sp>
      <p:sp>
        <p:nvSpPr>
          <p:cNvPr id="11" name="TextBox 10"/>
          <p:cNvSpPr txBox="1"/>
          <p:nvPr/>
        </p:nvSpPr>
        <p:spPr>
          <a:xfrm>
            <a:off x="1057275" y="261879"/>
            <a:ext cx="6972300" cy="1015663"/>
          </a:xfrm>
          <a:prstGeom prst="rect">
            <a:avLst/>
          </a:prstGeom>
          <a:noFill/>
        </p:spPr>
        <p:txBody>
          <a:bodyPr wrap="square" rtlCol="0">
            <a:spAutoFit/>
          </a:bodyPr>
          <a:lstStyle/>
          <a:p>
            <a:pPr algn="ctr" eaLnBrk="1" fontAlgn="auto" hangingPunct="1">
              <a:spcBef>
                <a:spcPts val="0"/>
              </a:spcBef>
              <a:spcAft>
                <a:spcPts val="0"/>
              </a:spcAft>
            </a:pPr>
            <a:r>
              <a:rPr lang="en-US" sz="6000" b="1" dirty="0">
                <a:solidFill>
                  <a:srgbClr val="1993B9"/>
                </a:solidFill>
                <a:latin typeface="Calibri"/>
              </a:rPr>
              <a:t>What is an</a:t>
            </a:r>
          </a:p>
        </p:txBody>
      </p:sp>
    </p:spTree>
    <p:extLst>
      <p:ext uri="{BB962C8B-B14F-4D97-AF65-F5344CB8AC3E}">
        <p14:creationId xmlns:p14="http://schemas.microsoft.com/office/powerpoint/2010/main" val="12328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1943100"/>
            <a:ext cx="6858000" cy="857250"/>
          </a:xfrm>
        </p:spPr>
        <p:txBody>
          <a:bodyPr>
            <a:noAutofit/>
          </a:bodyPr>
          <a:lstStyle/>
          <a:p>
            <a:r>
              <a:rPr lang="en-US" sz="9375" dirty="0">
                <a:solidFill>
                  <a:srgbClr val="1993B9"/>
                </a:solidFill>
              </a:rPr>
              <a:t>Same Way</a:t>
            </a:r>
            <a:br>
              <a:rPr lang="en-US" sz="8625" dirty="0">
                <a:solidFill>
                  <a:srgbClr val="1993B9"/>
                </a:solidFill>
              </a:rPr>
            </a:br>
            <a:r>
              <a:rPr lang="en-US" sz="8625" dirty="0">
                <a:solidFill>
                  <a:srgbClr val="92D050"/>
                </a:solidFill>
                <a:latin typeface="Franklin Gothic Heavy" panose="020B0903020102020204" pitchFamily="34" charset="0"/>
              </a:rPr>
              <a:t>Same Day</a:t>
            </a:r>
            <a:endParaRPr lang="en-US" sz="8625" dirty="0">
              <a:solidFill>
                <a:srgbClr val="92D050"/>
              </a:solidFill>
            </a:endParaRPr>
          </a:p>
        </p:txBody>
      </p:sp>
    </p:spTree>
    <p:extLst>
      <p:ext uri="{BB962C8B-B14F-4D97-AF65-F5344CB8AC3E}">
        <p14:creationId xmlns:p14="http://schemas.microsoft.com/office/powerpoint/2010/main" val="68759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a:t>Make an Effective Recommendation</a:t>
            </a:r>
          </a:p>
        </p:txBody>
      </p:sp>
      <p:sp>
        <p:nvSpPr>
          <p:cNvPr id="5" name="Content Placeholder 4"/>
          <p:cNvSpPr>
            <a:spLocks noGrp="1"/>
          </p:cNvSpPr>
          <p:nvPr>
            <p:ph idx="1"/>
          </p:nvPr>
        </p:nvSpPr>
        <p:spPr>
          <a:xfrm>
            <a:off x="1314450" y="1200151"/>
            <a:ext cx="6515100" cy="3394472"/>
          </a:xfrm>
        </p:spPr>
        <p:txBody>
          <a:bodyPr>
            <a:noAutofit/>
          </a:bodyPr>
          <a:lstStyle/>
          <a:p>
            <a:pPr marL="257175" lvl="1" indent="-257175">
              <a:buSzPct val="110000"/>
            </a:pPr>
            <a:r>
              <a:rPr lang="en-US" sz="2400" dirty="0">
                <a:solidFill>
                  <a:srgbClr val="1993B9"/>
                </a:solidFill>
              </a:rPr>
              <a:t>Same way: Effective recommendations group all of the adolescent vaccines</a:t>
            </a:r>
            <a:br>
              <a:rPr lang="en-US" sz="2400" dirty="0"/>
            </a:br>
            <a:r>
              <a:rPr lang="en-US" sz="2400" b="0" dirty="0"/>
              <a:t>Recommend HPV vaccination the </a:t>
            </a:r>
            <a:r>
              <a:rPr lang="en-US" sz="2400" dirty="0">
                <a:solidFill>
                  <a:srgbClr val="1993B9"/>
                </a:solidFill>
              </a:rPr>
              <a:t>same way </a:t>
            </a:r>
            <a:r>
              <a:rPr lang="en-US" sz="2400" b="0" dirty="0"/>
              <a:t>you recommend Tdap &amp; meningococcal vaccines.</a:t>
            </a:r>
            <a:br>
              <a:rPr lang="en-US" sz="2400" b="0" dirty="0"/>
            </a:br>
            <a:endParaRPr lang="en-US" dirty="0"/>
          </a:p>
          <a:p>
            <a:r>
              <a:rPr lang="en-US" dirty="0">
                <a:solidFill>
                  <a:srgbClr val="92D050"/>
                </a:solidFill>
              </a:rPr>
              <a:t>Same day: Recommend HPV vaccine </a:t>
            </a:r>
            <a:r>
              <a:rPr lang="en-US" i="1" dirty="0">
                <a:solidFill>
                  <a:srgbClr val="C7380B"/>
                </a:solidFill>
              </a:rPr>
              <a:t>today</a:t>
            </a:r>
            <a:br>
              <a:rPr lang="en-US" i="1" dirty="0">
                <a:solidFill>
                  <a:srgbClr val="7030A0"/>
                </a:solidFill>
              </a:rPr>
            </a:br>
            <a:r>
              <a:rPr lang="en-US" b="0" dirty="0"/>
              <a:t>Recommend HPV vaccination the </a:t>
            </a:r>
            <a:r>
              <a:rPr lang="en-US" dirty="0">
                <a:solidFill>
                  <a:srgbClr val="92D050"/>
                </a:solidFill>
              </a:rPr>
              <a:t>same day </a:t>
            </a:r>
            <a:r>
              <a:rPr lang="en-US" b="0" dirty="0"/>
              <a:t>you recommend Tdap &amp; meningococcal vaccines.</a:t>
            </a:r>
          </a:p>
        </p:txBody>
      </p:sp>
      <p:sp>
        <p:nvSpPr>
          <p:cNvPr id="7" name="Text Placeholder 5"/>
          <p:cNvSpPr txBox="1">
            <a:spLocks/>
          </p:cNvSpPr>
          <p:nvPr/>
        </p:nvSpPr>
        <p:spPr bwMode="auto">
          <a:xfrm>
            <a:off x="1114703" y="4914900"/>
            <a:ext cx="291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ct val="20000"/>
              </a:spcBef>
              <a:spcAft>
                <a:spcPts val="0"/>
              </a:spcAft>
              <a:buClr>
                <a:srgbClr val="EA5F00"/>
              </a:buClr>
            </a:pPr>
            <a:r>
              <a:rPr lang="en-US" sz="900" dirty="0">
                <a:solidFill>
                  <a:srgbClr val="DDDDDD">
                    <a:lumMod val="50000"/>
                  </a:srgbClr>
                </a:solidFill>
                <a:latin typeface="Calibri"/>
              </a:rPr>
              <a:t>Brewer at al. Pediatrics. 2017. Unpublished CDC data, 2013.</a:t>
            </a:r>
          </a:p>
        </p:txBody>
      </p:sp>
    </p:spTree>
    <p:extLst>
      <p:ext uri="{BB962C8B-B14F-4D97-AF65-F5344CB8AC3E}">
        <p14:creationId xmlns:p14="http://schemas.microsoft.com/office/powerpoint/2010/main" val="890500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2457450" y="228600"/>
            <a:ext cx="2171700" cy="4008206"/>
          </a:xfrm>
          <a:prstGeom prst="can">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eaLnBrk="1" fontAlgn="auto" hangingPunct="1">
              <a:spcBef>
                <a:spcPts val="0"/>
              </a:spcBef>
              <a:spcAft>
                <a:spcPts val="0"/>
              </a:spcAft>
            </a:pPr>
            <a:r>
              <a:rPr lang="en-US" sz="6000" dirty="0">
                <a:solidFill>
                  <a:prstClr val="white"/>
                </a:solidFill>
              </a:rPr>
              <a:t>Tdap</a:t>
            </a:r>
          </a:p>
        </p:txBody>
      </p:sp>
      <p:sp>
        <p:nvSpPr>
          <p:cNvPr id="4" name="Can 3"/>
          <p:cNvSpPr/>
          <p:nvPr/>
        </p:nvSpPr>
        <p:spPr>
          <a:xfrm>
            <a:off x="4572000" y="350605"/>
            <a:ext cx="2171700" cy="4008206"/>
          </a:xfrm>
          <a:prstGeom prst="can">
            <a:avLst/>
          </a:prstGeom>
          <a:solidFill>
            <a:srgbClr val="1993B9"/>
          </a:solid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vert270" rtlCol="0" anchor="ctr"/>
          <a:lstStyle/>
          <a:p>
            <a:pPr algn="ctr" eaLnBrk="1" fontAlgn="auto" hangingPunct="1">
              <a:spcBef>
                <a:spcPts val="0"/>
              </a:spcBef>
              <a:spcAft>
                <a:spcPts val="0"/>
              </a:spcAft>
            </a:pPr>
            <a:r>
              <a:rPr lang="en-US" sz="6000" dirty="0">
                <a:solidFill>
                  <a:prstClr val="white"/>
                </a:solidFill>
              </a:rPr>
              <a:t>HPV</a:t>
            </a:r>
          </a:p>
        </p:txBody>
      </p:sp>
      <p:sp>
        <p:nvSpPr>
          <p:cNvPr id="3" name="Can 2"/>
          <p:cNvSpPr/>
          <p:nvPr/>
        </p:nvSpPr>
        <p:spPr>
          <a:xfrm>
            <a:off x="3200400" y="742950"/>
            <a:ext cx="2171700" cy="4008206"/>
          </a:xfrm>
          <a:prstGeom prst="can">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eaLnBrk="1" fontAlgn="auto" hangingPunct="1">
              <a:spcBef>
                <a:spcPts val="0"/>
              </a:spcBef>
              <a:spcAft>
                <a:spcPts val="0"/>
              </a:spcAft>
            </a:pPr>
            <a:r>
              <a:rPr lang="en-US" sz="5400" dirty="0" err="1">
                <a:solidFill>
                  <a:prstClr val="white"/>
                </a:solidFill>
              </a:rPr>
              <a:t>MenACWY</a:t>
            </a:r>
            <a:endParaRPr lang="en-US" sz="5400" dirty="0">
              <a:solidFill>
                <a:prstClr val="white"/>
              </a:solidFill>
            </a:endParaRPr>
          </a:p>
        </p:txBody>
      </p:sp>
      <p:grpSp>
        <p:nvGrpSpPr>
          <p:cNvPr id="10" name="Group 9"/>
          <p:cNvGrpSpPr/>
          <p:nvPr/>
        </p:nvGrpSpPr>
        <p:grpSpPr>
          <a:xfrm>
            <a:off x="2452314" y="2181642"/>
            <a:ext cx="4286250" cy="1026464"/>
            <a:chOff x="1745752" y="2729485"/>
            <a:chExt cx="5715000" cy="1368619"/>
          </a:xfrm>
        </p:grpSpPr>
        <p:sp>
          <p:nvSpPr>
            <p:cNvPr id="7" name="Flowchart: Stored Data 6"/>
            <p:cNvSpPr/>
            <p:nvPr/>
          </p:nvSpPr>
          <p:spPr>
            <a:xfrm rot="16200000">
              <a:off x="3918942" y="556295"/>
              <a:ext cx="1368619" cy="5715000"/>
            </a:xfrm>
            <a:prstGeom prst="flowChartOnlineStorage">
              <a:avLst/>
            </a:prstGeom>
            <a:gradFill>
              <a:gsLst>
                <a:gs pos="0">
                  <a:schemeClr val="bg1">
                    <a:lumMod val="75000"/>
                  </a:schemeClr>
                </a:gs>
                <a:gs pos="80000">
                  <a:schemeClr val="bg1">
                    <a:lumMod val="85000"/>
                  </a:schemeClr>
                </a:gs>
                <a:gs pos="100000">
                  <a:schemeClr val="bg1">
                    <a:lumMod val="95000"/>
                  </a:schemeClr>
                </a:gs>
              </a:gsLst>
            </a:gradFill>
          </p:spPr>
          <p:style>
            <a:lnRef idx="0">
              <a:schemeClr val="accent1"/>
            </a:lnRef>
            <a:fillRef idx="3">
              <a:schemeClr val="accent1"/>
            </a:fillRef>
            <a:effectRef idx="3">
              <a:schemeClr val="accent1"/>
            </a:effectRef>
            <a:fontRef idx="minor">
              <a:schemeClr val="lt1"/>
            </a:fontRef>
          </p:style>
          <p:txBody>
            <a:bodyPr vert="vert" rtlCol="0" anchor="ctr"/>
            <a:lstStyle/>
            <a:p>
              <a:pPr algn="ctr" eaLnBrk="1" fontAlgn="auto" hangingPunct="1">
                <a:spcBef>
                  <a:spcPts val="0"/>
                </a:spcBef>
                <a:spcAft>
                  <a:spcPts val="0"/>
                </a:spcAft>
              </a:pPr>
              <a:endParaRPr lang="en-US" sz="2400" b="1" dirty="0">
                <a:solidFill>
                  <a:srgbClr val="DDDDDD">
                    <a:lumMod val="25000"/>
                  </a:srgbClr>
                </a:solidFill>
              </a:endParaRPr>
            </a:p>
          </p:txBody>
        </p:sp>
        <p:sp>
          <p:nvSpPr>
            <p:cNvPr id="9" name="TextBox 8"/>
            <p:cNvSpPr txBox="1"/>
            <p:nvPr/>
          </p:nvSpPr>
          <p:spPr>
            <a:xfrm>
              <a:off x="1905001" y="2920858"/>
              <a:ext cx="5410200" cy="1015663"/>
            </a:xfrm>
            <a:prstGeom prst="rect">
              <a:avLst/>
            </a:prstGeom>
            <a:noFill/>
          </p:spPr>
          <p:txBody>
            <a:bodyPr wrap="square" rtlCol="0">
              <a:prstTxWarp prst="textChevronInverted">
                <a:avLst>
                  <a:gd name="adj" fmla="val 83092"/>
                </a:avLst>
              </a:prstTxWarp>
              <a:spAutoFit/>
            </a:bodyPr>
            <a:lstStyle/>
            <a:p>
              <a:pPr algn="ctr" eaLnBrk="1" fontAlgn="auto" hangingPunct="1">
                <a:spcBef>
                  <a:spcPts val="0"/>
                </a:spcBef>
                <a:spcAft>
                  <a:spcPts val="0"/>
                </a:spcAft>
              </a:pPr>
              <a:r>
                <a:rPr lang="en-US" sz="4050" b="1" dirty="0">
                  <a:solidFill>
                    <a:srgbClr val="C7380B"/>
                  </a:solidFill>
                  <a:latin typeface="Calibri"/>
                </a:rPr>
                <a:t>Preteen Vaccines</a:t>
              </a:r>
            </a:p>
          </p:txBody>
        </p:sp>
      </p:grpSp>
    </p:spTree>
    <p:extLst>
      <p:ext uri="{BB962C8B-B14F-4D97-AF65-F5344CB8AC3E}">
        <p14:creationId xmlns:p14="http://schemas.microsoft.com/office/powerpoint/2010/main" val="427125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3"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9"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0-#ppt_w/2"/>
                                          </p:val>
                                        </p:tav>
                                        <p:tav tm="100000">
                                          <p:val>
                                            <p:strVal val="#ppt_x"/>
                                          </p:val>
                                        </p:tav>
                                      </p:tavLst>
                                    </p:anim>
                                    <p:anim calcmode="lin" valueType="num">
                                      <p:cBhvr additive="base">
                                        <p:cTn id="18" dur="10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65055"/>
          </a:xfrm>
        </p:spPr>
        <p:txBody>
          <a:bodyPr/>
          <a:lstStyle/>
          <a:p>
            <a:pPr algn="l"/>
            <a:r>
              <a:rPr lang="en-US" sz="2800" b="1" dirty="0">
                <a:solidFill>
                  <a:srgbClr val="8B9B92"/>
                </a:solidFill>
                <a:latin typeface="Calibri" panose="020F0502020204030204" pitchFamily="34" charset="0"/>
              </a:rPr>
              <a:t>Announcement vs. Conversation</a:t>
            </a:r>
          </a:p>
        </p:txBody>
      </p:sp>
      <p:sp>
        <p:nvSpPr>
          <p:cNvPr id="3" name="Content Placeholder 2"/>
          <p:cNvSpPr>
            <a:spLocks noGrp="1"/>
          </p:cNvSpPr>
          <p:nvPr>
            <p:ph idx="1"/>
          </p:nvPr>
        </p:nvSpPr>
        <p:spPr>
          <a:xfrm>
            <a:off x="628650" y="1026064"/>
            <a:ext cx="7886700" cy="3262312"/>
          </a:xfrm>
        </p:spPr>
        <p:txBody>
          <a:bodyPr>
            <a:normAutofit/>
          </a:bodyPr>
          <a:lstStyle/>
          <a:p>
            <a:r>
              <a:rPr lang="en-US" sz="2400" dirty="0">
                <a:solidFill>
                  <a:srgbClr val="594F40"/>
                </a:solidFill>
              </a:rPr>
              <a:t>Will a “conversation” versus an “announcement” of vaccines recommended on the adolescent platform impact uptake?</a:t>
            </a:r>
          </a:p>
        </p:txBody>
      </p:sp>
      <p:sp>
        <p:nvSpPr>
          <p:cNvPr id="4" name="TextBox 3"/>
          <p:cNvSpPr txBox="1"/>
          <p:nvPr/>
        </p:nvSpPr>
        <p:spPr>
          <a:xfrm>
            <a:off x="628650" y="4681364"/>
            <a:ext cx="7886700" cy="430887"/>
          </a:xfrm>
          <a:prstGeom prst="rect">
            <a:avLst/>
          </a:prstGeom>
          <a:noFill/>
        </p:spPr>
        <p:txBody>
          <a:bodyPr wrap="square" rtlCol="0">
            <a:spAutoFit/>
          </a:bodyPr>
          <a:lstStyle/>
          <a:p>
            <a:r>
              <a:rPr lang="en-US" sz="1100" dirty="0">
                <a:solidFill>
                  <a:srgbClr val="594F40"/>
                </a:solidFill>
                <a:latin typeface="Calibri" panose="020F0502020204030204" pitchFamily="34" charset="0"/>
              </a:rPr>
              <a:t>Brewer NT, Hall ME, </a:t>
            </a:r>
            <a:r>
              <a:rPr lang="en-US" sz="1100" dirty="0" err="1">
                <a:solidFill>
                  <a:srgbClr val="594F40"/>
                </a:solidFill>
                <a:latin typeface="Calibri" panose="020F0502020204030204" pitchFamily="34" charset="0"/>
              </a:rPr>
              <a:t>Malo</a:t>
            </a:r>
            <a:r>
              <a:rPr lang="en-US" sz="1100" dirty="0">
                <a:solidFill>
                  <a:srgbClr val="594F40"/>
                </a:solidFill>
                <a:latin typeface="Calibri" panose="020F0502020204030204" pitchFamily="34" charset="0"/>
              </a:rPr>
              <a:t> TL, et al. Announcements Versus Conversations to Improve HPV Vaccination Coverage: A Randomized Trial. </a:t>
            </a:r>
            <a:r>
              <a:rPr lang="en-US" sz="1100" i="1" dirty="0">
                <a:solidFill>
                  <a:srgbClr val="594F40"/>
                </a:solidFill>
                <a:latin typeface="Calibri" panose="020F0502020204030204" pitchFamily="34" charset="0"/>
              </a:rPr>
              <a:t>Pediatrics. </a:t>
            </a:r>
            <a:r>
              <a:rPr lang="en-US" sz="1100" dirty="0">
                <a:solidFill>
                  <a:srgbClr val="594F40"/>
                </a:solidFill>
                <a:latin typeface="Calibri" panose="020F0502020204030204" pitchFamily="34" charset="0"/>
              </a:rPr>
              <a:t>2017;139(1):e20161764</a:t>
            </a:r>
          </a:p>
        </p:txBody>
      </p:sp>
    </p:spTree>
    <p:extLst>
      <p:ext uri="{BB962C8B-B14F-4D97-AF65-F5344CB8AC3E}">
        <p14:creationId xmlns:p14="http://schemas.microsoft.com/office/powerpoint/2010/main" val="1600723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97480" y="781049"/>
            <a:ext cx="6430444" cy="4325308"/>
          </a:xfrm>
          <a:prstGeom prst="rect">
            <a:avLst/>
          </a:prstGeom>
        </p:spPr>
      </p:pic>
      <p:sp>
        <p:nvSpPr>
          <p:cNvPr id="5" name="Title 1"/>
          <p:cNvSpPr txBox="1">
            <a:spLocks/>
          </p:cNvSpPr>
          <p:nvPr/>
        </p:nvSpPr>
        <p:spPr>
          <a:xfrm>
            <a:off x="628650" y="273844"/>
            <a:ext cx="7886700" cy="56505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l"/>
            <a:r>
              <a:rPr lang="en-US" sz="2800" b="1">
                <a:solidFill>
                  <a:srgbClr val="8B9B92"/>
                </a:solidFill>
                <a:latin typeface="Calibri" panose="020F0502020204030204" pitchFamily="34" charset="0"/>
              </a:rPr>
              <a:t>Announcement vs. Conversation</a:t>
            </a:r>
            <a:endParaRPr lang="en-US" sz="2800" b="1" dirty="0">
              <a:solidFill>
                <a:srgbClr val="8B9B92"/>
              </a:solidFill>
              <a:latin typeface="Calibri" panose="020F0502020204030204" pitchFamily="34" charset="0"/>
            </a:endParaRPr>
          </a:p>
        </p:txBody>
      </p:sp>
    </p:spTree>
    <p:extLst>
      <p:ext uri="{BB962C8B-B14F-4D97-AF65-F5344CB8AC3E}">
        <p14:creationId xmlns:p14="http://schemas.microsoft.com/office/powerpoint/2010/main" val="214121782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8B9B92"/>
                </a:solidFill>
                <a:latin typeface="Calibri" panose="020F0502020204030204" pitchFamily="34" charset="0"/>
              </a:rPr>
              <a:t>Structure of “announcement”</a:t>
            </a:r>
          </a:p>
        </p:txBody>
      </p:sp>
      <p:sp>
        <p:nvSpPr>
          <p:cNvPr id="3" name="Content Placeholder 2"/>
          <p:cNvSpPr>
            <a:spLocks noGrp="1"/>
          </p:cNvSpPr>
          <p:nvPr>
            <p:ph idx="1"/>
          </p:nvPr>
        </p:nvSpPr>
        <p:spPr>
          <a:xfrm>
            <a:off x="563953" y="1084549"/>
            <a:ext cx="7886700" cy="3646842"/>
          </a:xfrm>
        </p:spPr>
        <p:txBody>
          <a:bodyPr>
            <a:normAutofit/>
          </a:bodyPr>
          <a:lstStyle/>
          <a:p>
            <a:r>
              <a:rPr lang="en-US" dirty="0">
                <a:solidFill>
                  <a:srgbClr val="594F40"/>
                </a:solidFill>
              </a:rPr>
              <a:t>Child is due for 3 vaccines to be given today: </a:t>
            </a:r>
          </a:p>
          <a:p>
            <a:pPr lvl="1"/>
            <a:r>
              <a:rPr lang="en-US" sz="2600" dirty="0">
                <a:solidFill>
                  <a:srgbClr val="594F40"/>
                </a:solidFill>
              </a:rPr>
              <a:t>mentioning the child’s age; </a:t>
            </a:r>
          </a:p>
          <a:p>
            <a:pPr lvl="1"/>
            <a:r>
              <a:rPr lang="en-US" sz="2600" dirty="0">
                <a:solidFill>
                  <a:srgbClr val="594F40"/>
                </a:solidFill>
              </a:rPr>
              <a:t>announcing the child is due for 3 vaccines recommended for children this age, </a:t>
            </a:r>
          </a:p>
          <a:p>
            <a:pPr lvl="1"/>
            <a:r>
              <a:rPr lang="en-US" sz="2600" dirty="0">
                <a:solidFill>
                  <a:srgbClr val="594F40"/>
                </a:solidFill>
              </a:rPr>
              <a:t>placing HPV vaccine in the middle of list; and</a:t>
            </a:r>
          </a:p>
          <a:p>
            <a:pPr lvl="1"/>
            <a:r>
              <a:rPr lang="en-US" sz="2600" dirty="0">
                <a:solidFill>
                  <a:srgbClr val="594F40"/>
                </a:solidFill>
              </a:rPr>
              <a:t>Saying they will vaccinate today</a:t>
            </a:r>
          </a:p>
        </p:txBody>
      </p:sp>
      <p:sp>
        <p:nvSpPr>
          <p:cNvPr id="4" name="TextBox 3"/>
          <p:cNvSpPr txBox="1"/>
          <p:nvPr/>
        </p:nvSpPr>
        <p:spPr>
          <a:xfrm>
            <a:off x="410536" y="4656197"/>
            <a:ext cx="7886700" cy="430887"/>
          </a:xfrm>
          <a:prstGeom prst="rect">
            <a:avLst/>
          </a:prstGeom>
          <a:noFill/>
        </p:spPr>
        <p:txBody>
          <a:bodyPr wrap="square" rtlCol="0">
            <a:spAutoFit/>
          </a:bodyPr>
          <a:lstStyle/>
          <a:p>
            <a:r>
              <a:rPr lang="en-US" sz="1100" dirty="0">
                <a:solidFill>
                  <a:srgbClr val="594F40"/>
                </a:solidFill>
                <a:latin typeface="Calibri" panose="020F0502020204030204" pitchFamily="34" charset="0"/>
              </a:rPr>
              <a:t>Brewer NT, Hall ME, </a:t>
            </a:r>
            <a:r>
              <a:rPr lang="en-US" sz="1100" dirty="0" err="1">
                <a:solidFill>
                  <a:srgbClr val="594F40"/>
                </a:solidFill>
                <a:latin typeface="Calibri" panose="020F0502020204030204" pitchFamily="34" charset="0"/>
              </a:rPr>
              <a:t>Malo</a:t>
            </a:r>
            <a:r>
              <a:rPr lang="en-US" sz="1100" dirty="0">
                <a:solidFill>
                  <a:srgbClr val="594F40"/>
                </a:solidFill>
                <a:latin typeface="Calibri" panose="020F0502020204030204" pitchFamily="34" charset="0"/>
              </a:rPr>
              <a:t> TL, et al. Announcements Versus Conversations to Improve HPV Vaccination Coverage: A Randomized Trial. </a:t>
            </a:r>
            <a:r>
              <a:rPr lang="en-US" sz="1100" i="1" dirty="0">
                <a:solidFill>
                  <a:srgbClr val="594F40"/>
                </a:solidFill>
                <a:latin typeface="Calibri" panose="020F0502020204030204" pitchFamily="34" charset="0"/>
              </a:rPr>
              <a:t>Pediatrics. </a:t>
            </a:r>
            <a:r>
              <a:rPr lang="en-US" sz="1100" dirty="0">
                <a:solidFill>
                  <a:srgbClr val="594F40"/>
                </a:solidFill>
                <a:latin typeface="Calibri" panose="020F0502020204030204" pitchFamily="34" charset="0"/>
              </a:rPr>
              <a:t>2017;139(1):e20161764</a:t>
            </a:r>
          </a:p>
        </p:txBody>
      </p:sp>
    </p:spTree>
    <p:extLst>
      <p:ext uri="{BB962C8B-B14F-4D97-AF65-F5344CB8AC3E}">
        <p14:creationId xmlns:p14="http://schemas.microsoft.com/office/powerpoint/2010/main" val="3073697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Announcement</a:t>
            </a:r>
          </a:p>
        </p:txBody>
      </p:sp>
      <p:sp>
        <p:nvSpPr>
          <p:cNvPr id="8" name="Text Placeholder 7"/>
          <p:cNvSpPr>
            <a:spLocks noGrp="1"/>
          </p:cNvSpPr>
          <p:nvPr>
            <p:ph type="body" sz="quarter" idx="10"/>
          </p:nvPr>
        </p:nvSpPr>
        <p:spPr/>
        <p:txBody>
          <a:bodyPr/>
          <a:lstStyle/>
          <a:p>
            <a:pPr marL="0" indent="0">
              <a:buNone/>
            </a:pPr>
            <a:r>
              <a:rPr lang="en-US" b="1" dirty="0">
                <a:solidFill>
                  <a:srgbClr val="0070C0"/>
                </a:solidFill>
              </a:rPr>
              <a:t>Note child’s age</a:t>
            </a:r>
          </a:p>
          <a:p>
            <a:pPr marL="0" indent="346075">
              <a:buNone/>
            </a:pPr>
            <a:r>
              <a:rPr lang="en-US" b="1" dirty="0"/>
              <a:t>“I see here that Michael just turned 11”</a:t>
            </a:r>
          </a:p>
          <a:p>
            <a:pPr marL="0" indent="0">
              <a:buNone/>
            </a:pPr>
            <a:r>
              <a:rPr lang="en-US" b="1" dirty="0">
                <a:solidFill>
                  <a:srgbClr val="0070C0"/>
                </a:solidFill>
              </a:rPr>
              <a:t>Announce the child is due for 3 vaccines recommended for children this age, place HPV vaccine in middle of list</a:t>
            </a:r>
          </a:p>
          <a:p>
            <a:pPr marL="0" indent="346075">
              <a:buNone/>
            </a:pPr>
            <a:r>
              <a:rPr lang="en-US" b="1" dirty="0"/>
              <a:t>“Because he’s 11, Michael is due for meningitis, HPV, and </a:t>
            </a:r>
            <a:r>
              <a:rPr lang="en-US" b="1" dirty="0" err="1"/>
              <a:t>Tdap</a:t>
            </a:r>
            <a:r>
              <a:rPr lang="en-US" b="1" dirty="0"/>
              <a:t> vaccines”</a:t>
            </a:r>
          </a:p>
          <a:p>
            <a:pPr marL="0" indent="0">
              <a:buNone/>
            </a:pPr>
            <a:r>
              <a:rPr lang="en-US" b="1" dirty="0">
                <a:solidFill>
                  <a:srgbClr val="0070C0"/>
                </a:solidFill>
              </a:rPr>
              <a:t>Say you will vaccinate today</a:t>
            </a:r>
          </a:p>
          <a:p>
            <a:pPr marL="0" indent="346075">
              <a:buNone/>
            </a:pPr>
            <a:r>
              <a:rPr lang="en-US" b="1" dirty="0"/>
              <a:t>“We’ll give those at the end of today’s visit”</a:t>
            </a:r>
          </a:p>
          <a:p>
            <a:pPr marL="0" indent="0">
              <a:buNone/>
            </a:pPr>
            <a:endParaRPr lang="en-US" b="1" dirty="0">
              <a:solidFill>
                <a:srgbClr val="0070C0"/>
              </a:solidFill>
            </a:endParaRPr>
          </a:p>
          <a:p>
            <a:pPr marL="0" indent="0">
              <a:buNone/>
            </a:pPr>
            <a:r>
              <a:rPr lang="en-US" b="1" dirty="0">
                <a:solidFill>
                  <a:srgbClr val="0070C0"/>
                </a:solidFill>
              </a:rPr>
              <a:t>Move on with the visit</a:t>
            </a:r>
          </a:p>
        </p:txBody>
      </p:sp>
      <p:sp>
        <p:nvSpPr>
          <p:cNvPr id="9" name="TextBox 8"/>
          <p:cNvSpPr txBox="1"/>
          <p:nvPr/>
        </p:nvSpPr>
        <p:spPr>
          <a:xfrm>
            <a:off x="388953" y="4615977"/>
            <a:ext cx="7886700" cy="430887"/>
          </a:xfrm>
          <a:prstGeom prst="rect">
            <a:avLst/>
          </a:prstGeom>
          <a:noFill/>
        </p:spPr>
        <p:txBody>
          <a:bodyPr wrap="square" rtlCol="0">
            <a:spAutoFit/>
          </a:bodyPr>
          <a:lstStyle/>
          <a:p>
            <a:r>
              <a:rPr lang="en-US" sz="1100" dirty="0">
                <a:solidFill>
                  <a:srgbClr val="594F40"/>
                </a:solidFill>
                <a:latin typeface="Calibri" panose="020F0502020204030204" pitchFamily="34" charset="0"/>
              </a:rPr>
              <a:t>Brewer NT, Hall ME, </a:t>
            </a:r>
            <a:r>
              <a:rPr lang="en-US" sz="1100" dirty="0" err="1">
                <a:solidFill>
                  <a:srgbClr val="594F40"/>
                </a:solidFill>
                <a:latin typeface="Calibri" panose="020F0502020204030204" pitchFamily="34" charset="0"/>
              </a:rPr>
              <a:t>Malo</a:t>
            </a:r>
            <a:r>
              <a:rPr lang="en-US" sz="1100" dirty="0">
                <a:solidFill>
                  <a:srgbClr val="594F40"/>
                </a:solidFill>
                <a:latin typeface="Calibri" panose="020F0502020204030204" pitchFamily="34" charset="0"/>
              </a:rPr>
              <a:t> TL, et al. Announcements Versus Conversations to Improve HPV Vaccination Coverage: A Randomized Trial. </a:t>
            </a:r>
            <a:r>
              <a:rPr lang="en-US" sz="1100" i="1" dirty="0">
                <a:solidFill>
                  <a:srgbClr val="594F40"/>
                </a:solidFill>
                <a:latin typeface="Calibri" panose="020F0502020204030204" pitchFamily="34" charset="0"/>
              </a:rPr>
              <a:t>Pediatrics. </a:t>
            </a:r>
            <a:r>
              <a:rPr lang="en-US" sz="1100" dirty="0">
                <a:solidFill>
                  <a:srgbClr val="594F40"/>
                </a:solidFill>
                <a:latin typeface="Calibri" panose="020F0502020204030204" pitchFamily="34" charset="0"/>
              </a:rPr>
              <a:t>2017;139(1):e20161764</a:t>
            </a:r>
          </a:p>
        </p:txBody>
      </p:sp>
    </p:spTree>
    <p:extLst>
      <p:ext uri="{BB962C8B-B14F-4D97-AF65-F5344CB8AC3E}">
        <p14:creationId xmlns:p14="http://schemas.microsoft.com/office/powerpoint/2010/main" val="129463466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Conversation</a:t>
            </a:r>
          </a:p>
        </p:txBody>
      </p:sp>
      <p:sp>
        <p:nvSpPr>
          <p:cNvPr id="3" name="Text Placeholder 2"/>
          <p:cNvSpPr>
            <a:spLocks noGrp="1"/>
          </p:cNvSpPr>
          <p:nvPr>
            <p:ph type="body" sz="quarter" idx="10"/>
          </p:nvPr>
        </p:nvSpPr>
        <p:spPr/>
        <p:txBody>
          <a:bodyPr/>
          <a:lstStyle/>
          <a:p>
            <a:pPr marL="0" indent="0">
              <a:buNone/>
            </a:pPr>
            <a:r>
              <a:rPr lang="en-US" b="1" dirty="0">
                <a:solidFill>
                  <a:srgbClr val="0070C0"/>
                </a:solidFill>
              </a:rPr>
              <a:t>Introduce 3 vaccines recommended for children this age, place HPV vaccine in middle of list</a:t>
            </a:r>
          </a:p>
          <a:p>
            <a:pPr marL="346075" indent="0">
              <a:buNone/>
            </a:pPr>
            <a:r>
              <a:rPr lang="en-US" b="1" dirty="0">
                <a:solidFill>
                  <a:srgbClr val="594F40"/>
                </a:solidFill>
              </a:rPr>
              <a:t>“There are three important vaccines we give to kids Michael’s age – meningitis, HPV, and </a:t>
            </a:r>
            <a:r>
              <a:rPr lang="en-US" b="1" dirty="0" err="1">
                <a:solidFill>
                  <a:srgbClr val="594F40"/>
                </a:solidFill>
              </a:rPr>
              <a:t>Tdap</a:t>
            </a:r>
            <a:r>
              <a:rPr lang="en-US" b="1" dirty="0">
                <a:solidFill>
                  <a:srgbClr val="594F40"/>
                </a:solidFill>
              </a:rPr>
              <a:t>”</a:t>
            </a:r>
          </a:p>
          <a:p>
            <a:pPr marL="0" indent="0">
              <a:buNone/>
            </a:pPr>
            <a:r>
              <a:rPr lang="en-US" b="1" dirty="0">
                <a:solidFill>
                  <a:srgbClr val="0070C0"/>
                </a:solidFill>
              </a:rPr>
              <a:t>Discuss health benefits</a:t>
            </a:r>
          </a:p>
          <a:p>
            <a:pPr marL="346075" indent="0">
              <a:buNone/>
            </a:pPr>
            <a:r>
              <a:rPr lang="en-US" b="1" dirty="0">
                <a:solidFill>
                  <a:srgbClr val="594F40"/>
                </a:solidFill>
              </a:rPr>
              <a:t>“We give these vaccines now to prevent infections that can cause serious health problems in adolescence and adulthood.  Because the vaccines are preventive, they’re important to get well before exposure.”</a:t>
            </a:r>
          </a:p>
          <a:p>
            <a:pPr marL="0" indent="0">
              <a:buNone/>
            </a:pPr>
            <a:r>
              <a:rPr lang="en-US" b="1" dirty="0">
                <a:solidFill>
                  <a:srgbClr val="0070C0"/>
                </a:solidFill>
              </a:rPr>
              <a:t>Invite questions, saving recommendation for later</a:t>
            </a:r>
          </a:p>
          <a:p>
            <a:pPr marL="0" indent="346075">
              <a:buNone/>
            </a:pPr>
            <a:r>
              <a:rPr lang="en-US" b="1" dirty="0">
                <a:solidFill>
                  <a:srgbClr val="594F40"/>
                </a:solidFill>
              </a:rPr>
              <a:t>“What questions do you have?”</a:t>
            </a:r>
          </a:p>
        </p:txBody>
      </p:sp>
      <p:sp>
        <p:nvSpPr>
          <p:cNvPr id="4" name="TextBox 3"/>
          <p:cNvSpPr txBox="1"/>
          <p:nvPr/>
        </p:nvSpPr>
        <p:spPr>
          <a:xfrm>
            <a:off x="344564" y="4622843"/>
            <a:ext cx="7886700" cy="430887"/>
          </a:xfrm>
          <a:prstGeom prst="rect">
            <a:avLst/>
          </a:prstGeom>
          <a:noFill/>
        </p:spPr>
        <p:txBody>
          <a:bodyPr wrap="square" rtlCol="0">
            <a:spAutoFit/>
          </a:bodyPr>
          <a:lstStyle/>
          <a:p>
            <a:r>
              <a:rPr lang="en-US" sz="1100" dirty="0">
                <a:solidFill>
                  <a:srgbClr val="594F40"/>
                </a:solidFill>
                <a:latin typeface="Calibri" panose="020F0502020204030204" pitchFamily="34" charset="0"/>
              </a:rPr>
              <a:t>Brewer NT, Hall ME, </a:t>
            </a:r>
            <a:r>
              <a:rPr lang="en-US" sz="1100" dirty="0" err="1">
                <a:solidFill>
                  <a:srgbClr val="594F40"/>
                </a:solidFill>
                <a:latin typeface="Calibri" panose="020F0502020204030204" pitchFamily="34" charset="0"/>
              </a:rPr>
              <a:t>Malo</a:t>
            </a:r>
            <a:r>
              <a:rPr lang="en-US" sz="1100" dirty="0">
                <a:solidFill>
                  <a:srgbClr val="594F40"/>
                </a:solidFill>
                <a:latin typeface="Calibri" panose="020F0502020204030204" pitchFamily="34" charset="0"/>
              </a:rPr>
              <a:t> TL, et al. Announcements Versus Conversations to Improve HPV Vaccination Coverage: A Randomized Trial. </a:t>
            </a:r>
            <a:r>
              <a:rPr lang="en-US" sz="1100" i="1" dirty="0">
                <a:solidFill>
                  <a:srgbClr val="594F40"/>
                </a:solidFill>
                <a:latin typeface="Calibri" panose="020F0502020204030204" pitchFamily="34" charset="0"/>
              </a:rPr>
              <a:t>Pediatrics. </a:t>
            </a:r>
            <a:r>
              <a:rPr lang="en-US" sz="1100" dirty="0">
                <a:solidFill>
                  <a:srgbClr val="594F40"/>
                </a:solidFill>
                <a:latin typeface="Calibri" panose="020F0502020204030204" pitchFamily="34" charset="0"/>
              </a:rPr>
              <a:t>2017;139(1):e20161764</a:t>
            </a:r>
          </a:p>
        </p:txBody>
      </p:sp>
    </p:spTree>
    <p:extLst>
      <p:ext uri="{BB962C8B-B14F-4D97-AF65-F5344CB8AC3E}">
        <p14:creationId xmlns:p14="http://schemas.microsoft.com/office/powerpoint/2010/main" val="15951952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29562" y="0"/>
            <a:ext cx="6905296" cy="5143500"/>
          </a:xfrm>
          <a:prstGeom prst="rect">
            <a:avLst/>
          </a:prstGeom>
        </p:spPr>
      </p:pic>
    </p:spTree>
    <p:extLst>
      <p:ext uri="{BB962C8B-B14F-4D97-AF65-F5344CB8AC3E}">
        <p14:creationId xmlns:p14="http://schemas.microsoft.com/office/powerpoint/2010/main" val="226406182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solidFill>
                  <a:srgbClr val="8B9B92"/>
                </a:solidFill>
                <a:latin typeface="Calibri" panose="020F0502020204030204" pitchFamily="34" charset="0"/>
              </a:rPr>
              <a:t>“Announcement” improved HPV vaccine acceptance, compared to “conversation”</a:t>
            </a:r>
          </a:p>
        </p:txBody>
      </p:sp>
      <p:sp>
        <p:nvSpPr>
          <p:cNvPr id="5" name="TextBox 4"/>
          <p:cNvSpPr txBox="1"/>
          <p:nvPr/>
        </p:nvSpPr>
        <p:spPr>
          <a:xfrm>
            <a:off x="353441" y="4687309"/>
            <a:ext cx="7886700" cy="430887"/>
          </a:xfrm>
          <a:prstGeom prst="rect">
            <a:avLst/>
          </a:prstGeom>
          <a:noFill/>
        </p:spPr>
        <p:txBody>
          <a:bodyPr wrap="square" rtlCol="0">
            <a:spAutoFit/>
          </a:bodyPr>
          <a:lstStyle/>
          <a:p>
            <a:r>
              <a:rPr lang="en-US" sz="1100" dirty="0">
                <a:solidFill>
                  <a:srgbClr val="594F40"/>
                </a:solidFill>
                <a:latin typeface="Calibri" panose="020F0502020204030204" pitchFamily="34" charset="0"/>
              </a:rPr>
              <a:t>Brewer NT, Hall ME, </a:t>
            </a:r>
            <a:r>
              <a:rPr lang="en-US" sz="1100" dirty="0" err="1">
                <a:solidFill>
                  <a:srgbClr val="594F40"/>
                </a:solidFill>
                <a:latin typeface="Calibri" panose="020F0502020204030204" pitchFamily="34" charset="0"/>
              </a:rPr>
              <a:t>Malo</a:t>
            </a:r>
            <a:r>
              <a:rPr lang="en-US" sz="1100" dirty="0">
                <a:solidFill>
                  <a:srgbClr val="594F40"/>
                </a:solidFill>
                <a:latin typeface="Calibri" panose="020F0502020204030204" pitchFamily="34" charset="0"/>
              </a:rPr>
              <a:t> TL, et al. Announcements Versus Conversations to Improve HPV Vaccination Coverage: A Randomized Trial. </a:t>
            </a:r>
            <a:r>
              <a:rPr lang="en-US" sz="1100" i="1" dirty="0">
                <a:solidFill>
                  <a:srgbClr val="594F40"/>
                </a:solidFill>
                <a:latin typeface="Calibri" panose="020F0502020204030204" pitchFamily="34" charset="0"/>
              </a:rPr>
              <a:t>Pediatrics. </a:t>
            </a:r>
            <a:r>
              <a:rPr lang="en-US" sz="1100" dirty="0">
                <a:solidFill>
                  <a:srgbClr val="594F40"/>
                </a:solidFill>
                <a:latin typeface="Calibri" panose="020F0502020204030204" pitchFamily="34" charset="0"/>
              </a:rPr>
              <a:t>2017;139(1):e20161764</a:t>
            </a:r>
          </a:p>
        </p:txBody>
      </p:sp>
      <p:pic>
        <p:nvPicPr>
          <p:cNvPr id="7" name="Picture 6"/>
          <p:cNvPicPr>
            <a:picLocks noChangeAspect="1"/>
          </p:cNvPicPr>
          <p:nvPr/>
        </p:nvPicPr>
        <p:blipFill>
          <a:blip r:embed="rId3"/>
          <a:stretch>
            <a:fillRect/>
          </a:stretch>
        </p:blipFill>
        <p:spPr>
          <a:xfrm>
            <a:off x="253775" y="1447529"/>
            <a:ext cx="8498835" cy="2920285"/>
          </a:xfrm>
          <a:prstGeom prst="rect">
            <a:avLst/>
          </a:prstGeom>
        </p:spPr>
      </p:pic>
      <p:sp>
        <p:nvSpPr>
          <p:cNvPr id="8" name="Rectangle 7"/>
          <p:cNvSpPr/>
          <p:nvPr/>
        </p:nvSpPr>
        <p:spPr>
          <a:xfrm>
            <a:off x="337351" y="2769833"/>
            <a:ext cx="8177999" cy="150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592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Some Parents Need Reassurance</a:t>
            </a:r>
          </a:p>
        </p:txBody>
      </p:sp>
      <p:sp>
        <p:nvSpPr>
          <p:cNvPr id="3" name="Content Placeholder 2"/>
          <p:cNvSpPr>
            <a:spLocks noGrp="1"/>
          </p:cNvSpPr>
          <p:nvPr>
            <p:ph idx="1"/>
          </p:nvPr>
        </p:nvSpPr>
        <p:spPr/>
        <p:txBody>
          <a:bodyPr>
            <a:normAutofit/>
          </a:bodyPr>
          <a:lstStyle/>
          <a:p>
            <a:pPr>
              <a:spcBef>
                <a:spcPts val="450"/>
              </a:spcBef>
            </a:pPr>
            <a:r>
              <a:rPr lang="en-US" sz="2100" b="0" dirty="0">
                <a:solidFill>
                  <a:srgbClr val="5F5F5F"/>
                </a:solidFill>
              </a:rPr>
              <a:t>Many parents simply accept this bundled recommendation</a:t>
            </a:r>
          </a:p>
          <a:p>
            <a:pPr>
              <a:spcBef>
                <a:spcPts val="450"/>
              </a:spcBef>
            </a:pPr>
            <a:r>
              <a:rPr lang="en-US" sz="2100" b="0" dirty="0">
                <a:solidFill>
                  <a:srgbClr val="5F5F5F"/>
                </a:solidFill>
              </a:rPr>
              <a:t>Some parents may be interested in vaccinating, yet still have questions. Interpret a question as</a:t>
            </a:r>
            <a:br>
              <a:rPr lang="en-US" sz="2100" b="0" dirty="0">
                <a:solidFill>
                  <a:srgbClr val="5F5F5F"/>
                </a:solidFill>
              </a:rPr>
            </a:br>
            <a:r>
              <a:rPr lang="en-US" sz="2100" b="0" dirty="0">
                <a:solidFill>
                  <a:srgbClr val="1993B9"/>
                </a:solidFill>
              </a:rPr>
              <a:t>they need additional reassurance from YOU, </a:t>
            </a:r>
            <a:br>
              <a:rPr lang="en-US" sz="2100" b="0" dirty="0">
                <a:solidFill>
                  <a:srgbClr val="1993B9"/>
                </a:solidFill>
              </a:rPr>
            </a:br>
            <a:r>
              <a:rPr lang="en-US" sz="2100" b="0" dirty="0">
                <a:solidFill>
                  <a:srgbClr val="1993B9"/>
                </a:solidFill>
              </a:rPr>
              <a:t>the clinician they trust with their child’s health care</a:t>
            </a:r>
            <a:endParaRPr lang="en-US" sz="2100" b="0" dirty="0">
              <a:solidFill>
                <a:srgbClr val="5F5F5F"/>
              </a:solidFill>
            </a:endParaRPr>
          </a:p>
          <a:p>
            <a:pPr>
              <a:spcBef>
                <a:spcPts val="450"/>
              </a:spcBef>
            </a:pPr>
            <a:r>
              <a:rPr lang="en-US" sz="2100" b="0" dirty="0">
                <a:solidFill>
                  <a:srgbClr val="5F5F5F"/>
                </a:solidFill>
              </a:rPr>
              <a:t>Ask parents about their main concern </a:t>
            </a:r>
            <a:br>
              <a:rPr lang="en-US" sz="2100" b="0" dirty="0">
                <a:solidFill>
                  <a:srgbClr val="5F5F5F"/>
                </a:solidFill>
              </a:rPr>
            </a:br>
            <a:r>
              <a:rPr lang="en-US" sz="2100" b="0" dirty="0">
                <a:solidFill>
                  <a:srgbClr val="5F5F5F"/>
                </a:solidFill>
              </a:rPr>
              <a:t>(be sure you are addressing their real concern)</a:t>
            </a:r>
          </a:p>
        </p:txBody>
      </p:sp>
      <p:sp>
        <p:nvSpPr>
          <p:cNvPr id="5" name="Text Placeholder 5"/>
          <p:cNvSpPr txBox="1">
            <a:spLocks/>
          </p:cNvSpPr>
          <p:nvPr/>
        </p:nvSpPr>
        <p:spPr bwMode="auto">
          <a:xfrm>
            <a:off x="1143000" y="4972050"/>
            <a:ext cx="2114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ct val="20000"/>
              </a:spcBef>
              <a:spcAft>
                <a:spcPts val="0"/>
              </a:spcAft>
              <a:buClr>
                <a:srgbClr val="EA5F00"/>
              </a:buClr>
            </a:pPr>
            <a:r>
              <a:rPr lang="en-US" sz="900" dirty="0">
                <a:solidFill>
                  <a:srgbClr val="DDDDDD">
                    <a:lumMod val="50000"/>
                  </a:srgbClr>
                </a:solidFill>
                <a:latin typeface="Calibri"/>
              </a:rPr>
              <a:t>Unpublished CDC data, 2013.</a:t>
            </a:r>
          </a:p>
        </p:txBody>
      </p:sp>
    </p:spTree>
    <p:extLst>
      <p:ext uri="{BB962C8B-B14F-4D97-AF65-F5344CB8AC3E}">
        <p14:creationId xmlns:p14="http://schemas.microsoft.com/office/powerpoint/2010/main" val="1895975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485900" y="0"/>
            <a:ext cx="6172200" cy="685800"/>
          </a:xfrm>
        </p:spPr>
        <p:txBody>
          <a:bodyPr/>
          <a:lstStyle/>
          <a:p>
            <a:r>
              <a:rPr lang="en-US" altLang="en-US" dirty="0">
                <a:ea typeface="ＭＳ Ｐゴシック" panose="020B0600070205080204" pitchFamily="34" charset="-128"/>
              </a:rPr>
              <a:t>If a parent doesn’t say yes…</a:t>
            </a:r>
          </a:p>
        </p:txBody>
      </p:sp>
      <p:graphicFrame>
        <p:nvGraphicFramePr>
          <p:cNvPr id="4" name="Table 3"/>
          <p:cNvGraphicFramePr>
            <a:graphicFrameLocks noGrp="1"/>
          </p:cNvGraphicFramePr>
          <p:nvPr>
            <p:extLst>
              <p:ext uri="{D42A27DB-BD31-4B8C-83A1-F6EECF244321}">
                <p14:modId xmlns:p14="http://schemas.microsoft.com/office/powerpoint/2010/main" val="1782295800"/>
              </p:ext>
            </p:extLst>
          </p:nvPr>
        </p:nvGraphicFramePr>
        <p:xfrm>
          <a:off x="1343025" y="685800"/>
          <a:ext cx="6457950" cy="4000500"/>
        </p:xfrm>
        <a:graphic>
          <a:graphicData uri="http://schemas.openxmlformats.org/drawingml/2006/table">
            <a:tbl>
              <a:tblPr/>
              <a:tblGrid>
                <a:gridCol w="485775">
                  <a:extLst>
                    <a:ext uri="{9D8B030D-6E8A-4147-A177-3AD203B41FA5}">
                      <a16:colId xmlns:a16="http://schemas.microsoft.com/office/drawing/2014/main" val="20000"/>
                    </a:ext>
                  </a:extLst>
                </a:gridCol>
                <a:gridCol w="5972175">
                  <a:extLst>
                    <a:ext uri="{9D8B030D-6E8A-4147-A177-3AD203B41FA5}">
                      <a16:colId xmlns:a16="http://schemas.microsoft.com/office/drawing/2014/main" val="20001"/>
                    </a:ext>
                  </a:extLst>
                </a:gridCol>
              </a:tblGrid>
              <a:tr h="557213">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1993B9"/>
                          </a:solidFill>
                          <a:effectLst/>
                          <a:latin typeface="Calibri" panose="020F0502020204030204" pitchFamily="34" charset="0"/>
                          <a:ea typeface="ＭＳ Ｐゴシック" panose="020B0600070205080204" pitchFamily="34" charset="-128"/>
                        </a:rPr>
                        <a:t>Ask</a:t>
                      </a:r>
                    </a:p>
                  </a:txBody>
                  <a:tcPr marL="68580" marR="68580" marT="34290" marB="34290"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Clarify &amp; restate their concerns to make sure you understand.</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4006">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1993B9"/>
                          </a:solidFill>
                          <a:effectLst/>
                          <a:latin typeface="Calibri" panose="020F0502020204030204" pitchFamily="34" charset="0"/>
                          <a:ea typeface="ＭＳ Ｐゴシック" panose="020B0600070205080204" pitchFamily="34" charset="-128"/>
                        </a:rPr>
                        <a:t>Acknowledge</a:t>
                      </a:r>
                    </a:p>
                  </a:txBody>
                  <a:tcPr marL="68580" marR="68580" marT="34290" marB="34290"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alpha val="20000"/>
                      </a:srgbClr>
                    </a:solidFill>
                  </a:tcPr>
                </a:tc>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Emphasize it is the parents’ decision.</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Acknowledge risks &amp; conflicting info sources.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Applaud them for wanting what is best for their child.</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Be clear that you are concerned for the health of their child, not just public health safety</a:t>
                      </a:r>
                      <a:r>
                        <a:rPr kumimoji="0" lang="en-US" altLang="en-US" sz="1800" b="0" i="1"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a:t>
                      </a: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alpha val="20000"/>
                      </a:srgbClr>
                    </a:solidFill>
                  </a:tcPr>
                </a:tc>
                <a:extLst>
                  <a:ext uri="{0D108BD9-81ED-4DB2-BD59-A6C34878D82A}">
                    <a16:rowId xmlns:a16="http://schemas.microsoft.com/office/drawing/2014/main" val="10001"/>
                  </a:ext>
                </a:extLst>
              </a:tr>
              <a:tr h="1869281">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1993B9"/>
                          </a:solidFill>
                          <a:effectLst/>
                          <a:latin typeface="Calibri" panose="020F0502020204030204" pitchFamily="34" charset="0"/>
                          <a:ea typeface="ＭＳ Ｐゴシック" panose="020B0600070205080204" pitchFamily="34" charset="-128"/>
                        </a:rPr>
                        <a:t>Advise</a:t>
                      </a:r>
                    </a:p>
                  </a:txBody>
                  <a:tcPr marL="68580" marR="68580" marT="34290" marB="34290"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Clarify their concerns: make sure you understand &amp; are answering the question they actually care about.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Allow time to discuss the pros &amp; cons of vaccines.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Be willing to discuss parents’ ideas.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Offer written resources for parents.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Tailor your advice using this presentation.</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Box 1"/>
          <p:cNvSpPr txBox="1"/>
          <p:nvPr/>
        </p:nvSpPr>
        <p:spPr>
          <a:xfrm>
            <a:off x="1143000" y="4972050"/>
            <a:ext cx="4286250" cy="230832"/>
          </a:xfrm>
          <a:prstGeom prst="rect">
            <a:avLst/>
          </a:prstGeom>
          <a:noFill/>
        </p:spPr>
        <p:txBody>
          <a:bodyPr wrap="square" rtlCol="0">
            <a:spAutoFit/>
          </a:bodyPr>
          <a:lstStyle/>
          <a:p>
            <a:pPr eaLnBrk="1" fontAlgn="auto" hangingPunct="1">
              <a:spcBef>
                <a:spcPts val="0"/>
              </a:spcBef>
              <a:spcAft>
                <a:spcPts val="0"/>
              </a:spcAft>
            </a:pPr>
            <a:r>
              <a:rPr lang="en-US" sz="900" dirty="0">
                <a:solidFill>
                  <a:prstClr val="black">
                    <a:lumMod val="50000"/>
                    <a:lumOff val="50000"/>
                  </a:prstClr>
                </a:solidFill>
                <a:latin typeface="Calibri"/>
              </a:rPr>
              <a:t>Adapted from </a:t>
            </a:r>
            <a:r>
              <a:rPr lang="en-US" sz="900" dirty="0" err="1">
                <a:solidFill>
                  <a:prstClr val="black">
                    <a:lumMod val="50000"/>
                    <a:lumOff val="50000"/>
                  </a:prstClr>
                </a:solidFill>
                <a:latin typeface="Calibri"/>
              </a:rPr>
              <a:t>Henrickson</a:t>
            </a:r>
            <a:r>
              <a:rPr lang="en-US" sz="900" dirty="0">
                <a:solidFill>
                  <a:prstClr val="black">
                    <a:lumMod val="50000"/>
                    <a:lumOff val="50000"/>
                  </a:prstClr>
                </a:solidFill>
                <a:latin typeface="Calibri"/>
              </a:rPr>
              <a:t> Vax Northwest 2014. </a:t>
            </a:r>
          </a:p>
        </p:txBody>
      </p:sp>
    </p:spTree>
    <p:extLst>
      <p:ext uri="{BB962C8B-B14F-4D97-AF65-F5344CB8AC3E}">
        <p14:creationId xmlns:p14="http://schemas.microsoft.com/office/powerpoint/2010/main" val="1017047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ea typeface="ＭＳ Ｐゴシック" panose="020B0600070205080204" pitchFamily="34" charset="-128"/>
              </a:rPr>
              <a:t>If a parent </a:t>
            </a:r>
            <a:r>
              <a:rPr lang="en-US" altLang="en-US" u="sng">
                <a:ea typeface="ＭＳ Ｐゴシック" panose="020B0600070205080204" pitchFamily="34" charset="-128"/>
              </a:rPr>
              <a:t>declines</a:t>
            </a:r>
            <a:r>
              <a:rPr lang="en-US" altLang="en-US">
                <a:ea typeface="ＭＳ Ｐゴシック" panose="020B0600070205080204" pitchFamily="34" charset="-128"/>
              </a:rPr>
              <a:t>…</a:t>
            </a:r>
          </a:p>
        </p:txBody>
      </p:sp>
      <p:sp>
        <p:nvSpPr>
          <p:cNvPr id="38915" name="Content Placeholder 2"/>
          <p:cNvSpPr>
            <a:spLocks noGrp="1"/>
          </p:cNvSpPr>
          <p:nvPr>
            <p:ph idx="1"/>
          </p:nvPr>
        </p:nvSpPr>
        <p:spPr/>
        <p:txBody>
          <a:bodyPr/>
          <a:lstStyle/>
          <a:p>
            <a:pPr>
              <a:spcAft>
                <a:spcPts val="1350"/>
              </a:spcAft>
            </a:pPr>
            <a:r>
              <a:rPr lang="en-US" altLang="en-US" b="0" dirty="0">
                <a:ea typeface="ＭＳ Ｐゴシック" panose="020B0600070205080204" pitchFamily="34" charset="-128"/>
              </a:rPr>
              <a:t>Declination is not final. The conversation can be revisited.</a:t>
            </a:r>
          </a:p>
          <a:p>
            <a:pPr>
              <a:spcAft>
                <a:spcPts val="1350"/>
              </a:spcAft>
            </a:pPr>
            <a:r>
              <a:rPr lang="en-US" altLang="en-US" b="0" dirty="0">
                <a:ea typeface="ＭＳ Ｐゴシック" panose="020B0600070205080204" pitchFamily="34" charset="-128"/>
              </a:rPr>
              <a:t>End the conversation with at least 1 action you both agree on.</a:t>
            </a:r>
          </a:p>
          <a:p>
            <a:pPr>
              <a:spcAft>
                <a:spcPts val="1350"/>
              </a:spcAft>
            </a:pPr>
            <a:r>
              <a:rPr lang="en-US" altLang="en-US" b="0" dirty="0">
                <a:ea typeface="ＭＳ Ｐゴシック" panose="020B0600070205080204" pitchFamily="34" charset="-128"/>
              </a:rPr>
              <a:t>Because waiting to vaccinate is the risky choice, many pediatricians ask the parent to sign a Declination Form. </a:t>
            </a:r>
          </a:p>
          <a:p>
            <a:pPr>
              <a:spcBef>
                <a:spcPct val="0"/>
              </a:spcBef>
              <a:spcAft>
                <a:spcPts val="1350"/>
              </a:spcAft>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9429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1143000"/>
            <a:ext cx="6172200" cy="857250"/>
          </a:xfrm>
        </p:spPr>
        <p:txBody>
          <a:bodyPr anchor="t">
            <a:normAutofit/>
          </a:bodyPr>
          <a:lstStyle/>
          <a:p>
            <a:r>
              <a:rPr lang="en-US" altLang="en-US" dirty="0">
                <a:solidFill>
                  <a:srgbClr val="92D050"/>
                </a:solidFill>
                <a:ea typeface="ＭＳ Ｐゴシック" panose="020B0600070205080204" pitchFamily="34" charset="-128"/>
              </a:rPr>
              <a:t>1. Know your coverage rates</a:t>
            </a:r>
            <a:endParaRPr lang="en-US" dirty="0">
              <a:solidFill>
                <a:srgbClr val="92D050"/>
              </a:solidFill>
            </a:endParaRPr>
          </a:p>
        </p:txBody>
      </p:sp>
      <p:sp>
        <p:nvSpPr>
          <p:cNvPr id="3" name="Content Placeholder 2"/>
          <p:cNvSpPr>
            <a:spLocks noGrp="1"/>
          </p:cNvSpPr>
          <p:nvPr>
            <p:ph idx="1"/>
          </p:nvPr>
        </p:nvSpPr>
        <p:spPr>
          <a:xfrm>
            <a:off x="1485900" y="2228851"/>
            <a:ext cx="6172200" cy="2365772"/>
          </a:xfrm>
        </p:spPr>
        <p:txBody>
          <a:bodyPr/>
          <a:lstStyle/>
          <a:p>
            <a:r>
              <a:rPr lang="en-US" b="0" dirty="0"/>
              <a:t>AFIX visits for VFC providers</a:t>
            </a:r>
          </a:p>
          <a:p>
            <a:r>
              <a:rPr lang="en-US" b="0" dirty="0"/>
              <a:t>Data from EHR</a:t>
            </a:r>
          </a:p>
          <a:p>
            <a:r>
              <a:rPr lang="en-US" b="0" dirty="0"/>
              <a:t>Ordering data</a:t>
            </a:r>
          </a:p>
        </p:txBody>
      </p:sp>
      <p:sp>
        <p:nvSpPr>
          <p:cNvPr id="4" name="Title 1"/>
          <p:cNvSpPr txBox="1">
            <a:spLocks/>
          </p:cNvSpPr>
          <p:nvPr/>
        </p:nvSpPr>
        <p:spPr>
          <a:xfrm>
            <a:off x="1143000" y="114300"/>
            <a:ext cx="6858000" cy="857250"/>
          </a:xfrm>
          <a:prstGeom prst="rect">
            <a:avLst/>
          </a:prstGeom>
        </p:spPr>
        <p:txBody>
          <a:bodyPr vert="horz" lIns="68580" tIns="34290" rIns="68580" bIns="34290" rtlCol="0" anchor="ctr">
            <a:normAutofit fontScale="90000" lnSpcReduction="20000"/>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pPr fontAlgn="auto">
              <a:spcAft>
                <a:spcPts val="0"/>
              </a:spcAft>
            </a:pPr>
            <a:r>
              <a:rPr lang="en-US" altLang="en-US" sz="3300" dirty="0">
                <a:ea typeface="ＭＳ Ｐゴシック" panose="020B0600070205080204" pitchFamily="34" charset="-128"/>
              </a:rPr>
              <a:t>How to increase the number of target patients who come in </a:t>
            </a:r>
            <a:r>
              <a:rPr lang="en-US" altLang="en-US" sz="3300" i="1" dirty="0">
                <a:ea typeface="ＭＳ Ｐゴシック" panose="020B0600070205080204" pitchFamily="34" charset="-128"/>
              </a:rPr>
              <a:t>&amp; leave vaccinated</a:t>
            </a:r>
          </a:p>
        </p:txBody>
      </p:sp>
    </p:spTree>
    <p:extLst>
      <p:ext uri="{BB962C8B-B14F-4D97-AF65-F5344CB8AC3E}">
        <p14:creationId xmlns:p14="http://schemas.microsoft.com/office/powerpoint/2010/main" val="1703176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1143000"/>
            <a:ext cx="6172200" cy="857250"/>
          </a:xfrm>
        </p:spPr>
        <p:txBody>
          <a:bodyPr anchor="t">
            <a:normAutofit/>
          </a:bodyPr>
          <a:lstStyle/>
          <a:p>
            <a:r>
              <a:rPr lang="en-US" altLang="en-US" dirty="0">
                <a:solidFill>
                  <a:srgbClr val="1993B9"/>
                </a:solidFill>
                <a:ea typeface="ＭＳ Ｐゴシック" panose="020B0600070205080204" pitchFamily="34" charset="-128"/>
              </a:rPr>
              <a:t>2. Align office policy with mission</a:t>
            </a:r>
            <a:endParaRPr lang="en-US" dirty="0">
              <a:solidFill>
                <a:srgbClr val="1993B9"/>
              </a:solidFill>
            </a:endParaRPr>
          </a:p>
        </p:txBody>
      </p:sp>
      <p:sp>
        <p:nvSpPr>
          <p:cNvPr id="3" name="Content Placeholder 2"/>
          <p:cNvSpPr>
            <a:spLocks noGrp="1"/>
          </p:cNvSpPr>
          <p:nvPr>
            <p:ph idx="1"/>
          </p:nvPr>
        </p:nvSpPr>
        <p:spPr>
          <a:xfrm>
            <a:off x="1485900" y="2228851"/>
            <a:ext cx="6172200" cy="2365772"/>
          </a:xfrm>
        </p:spPr>
        <p:txBody>
          <a:bodyPr>
            <a:normAutofit lnSpcReduction="10000"/>
          </a:bodyPr>
          <a:lstStyle/>
          <a:p>
            <a:r>
              <a:rPr lang="en-US" altLang="en-US" b="0" dirty="0">
                <a:ea typeface="ＭＳ Ｐゴシック" panose="020B0600070205080204" pitchFamily="34" charset="-128"/>
              </a:rPr>
              <a:t>I</a:t>
            </a:r>
            <a:r>
              <a:rPr lang="en-US" altLang="en-US" b="0" dirty="0">
                <a:solidFill>
                  <a:srgbClr val="7F7F7F"/>
                </a:solidFill>
                <a:ea typeface="ＭＳ Ｐゴシック" panose="020B0600070205080204" pitchFamily="34" charset="-128"/>
              </a:rPr>
              <a:t>mmunize at </a:t>
            </a:r>
            <a:r>
              <a:rPr lang="en-US" altLang="en-US" b="0" u="sng" dirty="0">
                <a:solidFill>
                  <a:srgbClr val="7F7F7F"/>
                </a:solidFill>
                <a:ea typeface="ＭＳ Ｐゴシック" panose="020B0600070205080204" pitchFamily="34" charset="-128"/>
              </a:rPr>
              <a:t>every</a:t>
            </a:r>
            <a:r>
              <a:rPr lang="en-US" altLang="en-US" b="0" dirty="0">
                <a:solidFill>
                  <a:srgbClr val="7F7F7F"/>
                </a:solidFill>
                <a:ea typeface="ＭＳ Ｐゴシック" panose="020B0600070205080204" pitchFamily="34" charset="-128"/>
              </a:rPr>
              <a:t> opportunity</a:t>
            </a:r>
          </a:p>
          <a:p>
            <a:r>
              <a:rPr lang="en-US" altLang="en-US" b="0" dirty="0">
                <a:ea typeface="ＭＳ Ｐゴシック" panose="020B0600070205080204" pitchFamily="34" charset="-128"/>
              </a:rPr>
              <a:t>Standing orders</a:t>
            </a:r>
          </a:p>
          <a:p>
            <a:r>
              <a:rPr lang="en-US" altLang="en-US" b="0" dirty="0">
                <a:ea typeface="ＭＳ Ｐゴシック" panose="020B0600070205080204" pitchFamily="34" charset="-128"/>
              </a:rPr>
              <a:t>Prompt the person who is supposed to order the vaccine</a:t>
            </a:r>
          </a:p>
          <a:p>
            <a:r>
              <a:rPr lang="en-US" altLang="en-US" b="0" dirty="0">
                <a:ea typeface="ＭＳ Ｐゴシック" panose="020B0600070205080204" pitchFamily="34" charset="-128"/>
              </a:rPr>
              <a:t>Reminders</a:t>
            </a:r>
          </a:p>
          <a:p>
            <a:r>
              <a:rPr lang="en-US" altLang="en-US" b="0" dirty="0">
                <a:ea typeface="ＭＳ Ｐゴシック" panose="020B0600070205080204" pitchFamily="34" charset="-128"/>
              </a:rPr>
              <a:t>Recalls</a:t>
            </a:r>
          </a:p>
        </p:txBody>
      </p:sp>
      <p:sp>
        <p:nvSpPr>
          <p:cNvPr id="4" name="Title 1"/>
          <p:cNvSpPr txBox="1">
            <a:spLocks/>
          </p:cNvSpPr>
          <p:nvPr/>
        </p:nvSpPr>
        <p:spPr>
          <a:xfrm>
            <a:off x="1143000" y="114300"/>
            <a:ext cx="6858000" cy="857250"/>
          </a:xfrm>
          <a:prstGeom prst="rect">
            <a:avLst/>
          </a:prstGeom>
        </p:spPr>
        <p:txBody>
          <a:bodyPr vert="horz" lIns="68580" tIns="34290" rIns="68580" bIns="34290" rtlCol="0" anchor="ctr">
            <a:normAutofit fontScale="90000" lnSpcReduction="20000"/>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pPr fontAlgn="auto">
              <a:spcAft>
                <a:spcPts val="0"/>
              </a:spcAft>
            </a:pPr>
            <a:r>
              <a:rPr lang="en-US" altLang="en-US" sz="3300">
                <a:ea typeface="ＭＳ Ｐゴシック" panose="020B0600070205080204" pitchFamily="34" charset="-128"/>
              </a:rPr>
              <a:t>How to increase </a:t>
            </a:r>
            <a:r>
              <a:rPr lang="en-US" altLang="en-US" sz="3300" dirty="0">
                <a:ea typeface="ＭＳ Ｐゴシック" panose="020B0600070205080204" pitchFamily="34" charset="-128"/>
              </a:rPr>
              <a:t>the number of target patients who come in </a:t>
            </a:r>
            <a:r>
              <a:rPr lang="en-US" altLang="en-US" sz="3300" i="1" dirty="0">
                <a:ea typeface="ＭＳ Ｐゴシック" panose="020B0600070205080204" pitchFamily="34" charset="-128"/>
              </a:rPr>
              <a:t>&amp; leave vaccinated</a:t>
            </a:r>
          </a:p>
        </p:txBody>
      </p:sp>
    </p:spTree>
    <p:extLst>
      <p:ext uri="{BB962C8B-B14F-4D97-AF65-F5344CB8AC3E}">
        <p14:creationId xmlns:p14="http://schemas.microsoft.com/office/powerpoint/2010/main" val="143365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1143000"/>
            <a:ext cx="6572250" cy="857250"/>
          </a:xfrm>
        </p:spPr>
        <p:txBody>
          <a:bodyPr anchor="t">
            <a:normAutofit fontScale="90000"/>
          </a:bodyPr>
          <a:lstStyle/>
          <a:p>
            <a:r>
              <a:rPr lang="en-US" altLang="en-US" dirty="0">
                <a:solidFill>
                  <a:srgbClr val="7030A0"/>
                </a:solidFill>
                <a:ea typeface="ＭＳ Ｐゴシック" panose="020B0600070205080204" pitchFamily="34" charset="-128"/>
              </a:rPr>
              <a:t>3. Align communication with mission</a:t>
            </a:r>
            <a:endParaRPr lang="en-US" dirty="0">
              <a:solidFill>
                <a:srgbClr val="7030A0"/>
              </a:solidFill>
            </a:endParaRPr>
          </a:p>
        </p:txBody>
      </p:sp>
      <p:sp>
        <p:nvSpPr>
          <p:cNvPr id="3" name="Content Placeholder 2"/>
          <p:cNvSpPr>
            <a:spLocks noGrp="1"/>
          </p:cNvSpPr>
          <p:nvPr>
            <p:ph idx="1"/>
          </p:nvPr>
        </p:nvSpPr>
        <p:spPr>
          <a:xfrm>
            <a:off x="3829050" y="2171701"/>
            <a:ext cx="3886200" cy="2365772"/>
          </a:xfrm>
        </p:spPr>
        <p:txBody>
          <a:bodyPr/>
          <a:lstStyle/>
          <a:p>
            <a:r>
              <a:rPr lang="en-US" b="0" dirty="0"/>
              <a:t>EVERYONE in the office needs to be saying the same thing</a:t>
            </a:r>
          </a:p>
          <a:p>
            <a:r>
              <a:rPr lang="en-US" b="0" dirty="0"/>
              <a:t>Share talking points</a:t>
            </a:r>
          </a:p>
        </p:txBody>
      </p:sp>
      <p:sp>
        <p:nvSpPr>
          <p:cNvPr id="4" name="Title 1"/>
          <p:cNvSpPr txBox="1">
            <a:spLocks/>
          </p:cNvSpPr>
          <p:nvPr/>
        </p:nvSpPr>
        <p:spPr>
          <a:xfrm>
            <a:off x="1143000" y="114300"/>
            <a:ext cx="6858000" cy="857250"/>
          </a:xfrm>
          <a:prstGeom prst="rect">
            <a:avLst/>
          </a:prstGeom>
        </p:spPr>
        <p:txBody>
          <a:bodyPr vert="horz" lIns="68580" tIns="34290" rIns="68580" bIns="34290" rtlCol="0" anchor="ctr">
            <a:normAutofit fontScale="90000" lnSpcReduction="20000"/>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pPr fontAlgn="auto">
              <a:spcAft>
                <a:spcPts val="0"/>
              </a:spcAft>
            </a:pPr>
            <a:r>
              <a:rPr lang="en-US" altLang="en-US" sz="3300" dirty="0">
                <a:ea typeface="ＭＳ Ｐゴシック" panose="020B0600070205080204" pitchFamily="34" charset="-128"/>
              </a:rPr>
              <a:t>How to increase the number of target patients who come in </a:t>
            </a:r>
            <a:r>
              <a:rPr lang="en-US" altLang="en-US" sz="3300" i="1" dirty="0">
                <a:ea typeface="ＭＳ Ｐゴシック" panose="020B0600070205080204" pitchFamily="34" charset="-128"/>
              </a:rPr>
              <a:t>&amp; leave vaccinated</a:t>
            </a:r>
          </a:p>
        </p:txBody>
      </p:sp>
      <p:pic>
        <p:nvPicPr>
          <p:cNvPr id="6" name="Picture 5"/>
          <p:cNvPicPr>
            <a:picLocks noChangeAspect="1"/>
          </p:cNvPicPr>
          <p:nvPr/>
        </p:nvPicPr>
        <p:blipFill>
          <a:blip r:embed="rId3"/>
          <a:stretch>
            <a:fillRect/>
          </a:stretch>
        </p:blipFill>
        <p:spPr>
          <a:xfrm>
            <a:off x="1314450" y="2000251"/>
            <a:ext cx="2197677" cy="291336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640715" y="3820913"/>
            <a:ext cx="4262870" cy="716560"/>
          </a:xfrm>
          <a:prstGeom prst="rect">
            <a:avLst/>
          </a:prstGeom>
        </p:spPr>
        <p:txBody>
          <a:bodyPr vert="horz" lIns="68580" tIns="34290" rIns="68580" bIns="34290" rtlCol="0" anchor="ctr">
            <a:noAutofit/>
          </a:bodyPr>
          <a:lstStyle>
            <a:lvl1pPr algn="ctr">
              <a:spcBef>
                <a:spcPct val="0"/>
              </a:spcBef>
              <a:buNone/>
              <a:defRPr sz="4400" b="1">
                <a:solidFill>
                  <a:srgbClr val="7030A0"/>
                </a:solidFill>
                <a:latin typeface="+mj-lt"/>
                <a:ea typeface="ＭＳ Ｐゴシック" panose="020B0600070205080204" pitchFamily="34" charset="-128"/>
                <a:cs typeface="+mj-cs"/>
              </a:defRPr>
            </a:lvl1pPr>
          </a:lstStyle>
          <a:p>
            <a:pPr eaLnBrk="1" fontAlgn="auto" hangingPunct="1">
              <a:spcAft>
                <a:spcPts val="0"/>
              </a:spcAft>
            </a:pPr>
            <a:r>
              <a:rPr lang="en-US" sz="3000" dirty="0">
                <a:solidFill>
                  <a:srgbClr val="92D050"/>
                </a:solidFill>
                <a:effectLst>
                  <a:outerShdw blurRad="50800" dist="38100" dir="2700000" algn="tl" rotWithShape="0">
                    <a:prstClr val="black">
                      <a:alpha val="40000"/>
                    </a:prstClr>
                  </a:outerShdw>
                </a:effectLst>
              </a:rPr>
              <a:t>http://go.usa.gov/x9MQy</a:t>
            </a:r>
          </a:p>
        </p:txBody>
      </p:sp>
    </p:spTree>
    <p:extLst>
      <p:ext uri="{BB962C8B-B14F-4D97-AF65-F5344CB8AC3E}">
        <p14:creationId xmlns:p14="http://schemas.microsoft.com/office/powerpoint/2010/main" val="1919324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57300" y="4612585"/>
            <a:ext cx="3657600" cy="553998"/>
          </a:xfrm>
          <a:prstGeom prst="rect">
            <a:avLst/>
          </a:prstGeom>
          <a:noFill/>
        </p:spPr>
        <p:txBody>
          <a:bodyPr wrap="square" rtlCol="0">
            <a:spAutoFit/>
          </a:bodyPr>
          <a:lstStyle/>
          <a:p>
            <a:pPr eaLnBrk="1" fontAlgn="auto" hangingPunct="1">
              <a:spcBef>
                <a:spcPts val="0"/>
              </a:spcBef>
              <a:spcAft>
                <a:spcPts val="0"/>
              </a:spcAft>
            </a:pPr>
            <a:r>
              <a:rPr lang="en-US" sz="3000" b="1" dirty="0">
                <a:solidFill>
                  <a:srgbClr val="92D050"/>
                </a:solidFill>
                <a:effectLst>
                  <a:outerShdw blurRad="50800" dist="38100" dir="2700000" algn="tl" rotWithShape="0">
                    <a:prstClr val="black">
                      <a:alpha val="40000"/>
                    </a:prstClr>
                  </a:outerShdw>
                </a:effectLst>
                <a:latin typeface="Calibri"/>
              </a:rPr>
              <a:t>www.cdc.gov/hpv</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5900" y="0"/>
            <a:ext cx="6172200" cy="46179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9869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Denver Health Study</a:t>
            </a:r>
          </a:p>
        </p:txBody>
      </p:sp>
      <p:pic>
        <p:nvPicPr>
          <p:cNvPr id="5" name="Picture 4"/>
          <p:cNvPicPr>
            <a:picLocks noChangeAspect="1"/>
          </p:cNvPicPr>
          <p:nvPr/>
        </p:nvPicPr>
        <p:blipFill>
          <a:blip r:embed="rId3"/>
          <a:stretch>
            <a:fillRect/>
          </a:stretch>
        </p:blipFill>
        <p:spPr>
          <a:xfrm>
            <a:off x="184558" y="988940"/>
            <a:ext cx="8762302" cy="3752850"/>
          </a:xfrm>
          <a:prstGeom prst="rect">
            <a:avLst/>
          </a:prstGeom>
        </p:spPr>
      </p:pic>
      <p:sp>
        <p:nvSpPr>
          <p:cNvPr id="6" name="Rectangle 5"/>
          <p:cNvSpPr/>
          <p:nvPr/>
        </p:nvSpPr>
        <p:spPr>
          <a:xfrm>
            <a:off x="109057" y="3322040"/>
            <a:ext cx="7977930" cy="58723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4616" y="4752568"/>
            <a:ext cx="5620449" cy="261610"/>
          </a:xfrm>
          <a:prstGeom prst="rect">
            <a:avLst/>
          </a:prstGeom>
          <a:noFill/>
        </p:spPr>
        <p:txBody>
          <a:bodyPr wrap="none" rtlCol="0">
            <a:spAutoFit/>
          </a:bodyPr>
          <a:lstStyle/>
          <a:p>
            <a:r>
              <a:rPr lang="en-US" sz="1100" dirty="0">
                <a:solidFill>
                  <a:srgbClr val="000000"/>
                </a:solidFill>
                <a:latin typeface="Calibri" panose="020F0502020204030204" pitchFamily="34" charset="0"/>
              </a:rPr>
              <a:t>Farmer, et al. Achieving high adolescent vaccination coverage. </a:t>
            </a:r>
            <a:r>
              <a:rPr lang="en-US" sz="1100" i="1" dirty="0">
                <a:solidFill>
                  <a:srgbClr val="000000"/>
                </a:solidFill>
                <a:latin typeface="Calibri" panose="020F0502020204030204" pitchFamily="34" charset="0"/>
              </a:rPr>
              <a:t>Pediatrics.</a:t>
            </a:r>
            <a:r>
              <a:rPr lang="en-US" sz="1100" dirty="0">
                <a:solidFill>
                  <a:srgbClr val="000000"/>
                </a:solidFill>
                <a:latin typeface="Calibri" panose="020F0502020204030204" pitchFamily="34" charset="0"/>
              </a:rPr>
              <a:t> 2016;138:e20152653</a:t>
            </a:r>
          </a:p>
        </p:txBody>
      </p:sp>
    </p:spTree>
    <p:extLst>
      <p:ext uri="{BB962C8B-B14F-4D97-AF65-F5344CB8AC3E}">
        <p14:creationId xmlns:p14="http://schemas.microsoft.com/office/powerpoint/2010/main" val="120861345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8928" y="176168"/>
            <a:ext cx="7726173" cy="4597167"/>
          </a:xfrm>
          <a:prstGeom prst="rect">
            <a:avLst/>
          </a:prstGeom>
        </p:spPr>
      </p:pic>
      <p:sp>
        <p:nvSpPr>
          <p:cNvPr id="5" name="TextBox 4"/>
          <p:cNvSpPr txBox="1"/>
          <p:nvPr/>
        </p:nvSpPr>
        <p:spPr>
          <a:xfrm>
            <a:off x="444616" y="4770326"/>
            <a:ext cx="5620449" cy="261610"/>
          </a:xfrm>
          <a:prstGeom prst="rect">
            <a:avLst/>
          </a:prstGeom>
          <a:noFill/>
        </p:spPr>
        <p:txBody>
          <a:bodyPr wrap="none" rtlCol="0">
            <a:spAutoFit/>
          </a:bodyPr>
          <a:lstStyle/>
          <a:p>
            <a:r>
              <a:rPr lang="en-US" sz="1100" dirty="0">
                <a:solidFill>
                  <a:srgbClr val="000000"/>
                </a:solidFill>
                <a:latin typeface="Calibri" panose="020F0502020204030204" pitchFamily="34" charset="0"/>
              </a:rPr>
              <a:t>Farmer, et al. Achieving high adolescent vaccination coverage. </a:t>
            </a:r>
            <a:r>
              <a:rPr lang="en-US" sz="1100" i="1" dirty="0">
                <a:solidFill>
                  <a:srgbClr val="000000"/>
                </a:solidFill>
                <a:latin typeface="Calibri" panose="020F0502020204030204" pitchFamily="34" charset="0"/>
              </a:rPr>
              <a:t>Pediatrics.</a:t>
            </a:r>
            <a:r>
              <a:rPr lang="en-US" sz="1100" dirty="0">
                <a:solidFill>
                  <a:srgbClr val="000000"/>
                </a:solidFill>
                <a:latin typeface="Calibri" panose="020F0502020204030204" pitchFamily="34" charset="0"/>
              </a:rPr>
              <a:t> 2016;138:e20152653</a:t>
            </a:r>
          </a:p>
        </p:txBody>
      </p:sp>
    </p:spTree>
    <p:extLst>
      <p:ext uri="{BB962C8B-B14F-4D97-AF65-F5344CB8AC3E}">
        <p14:creationId xmlns:p14="http://schemas.microsoft.com/office/powerpoint/2010/main" val="121120160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Vaccination Coverage among Adolescents Aged 13-17 Years, NIS-Teen, United States, 2006-2015</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171168580"/>
              </p:ext>
            </p:extLst>
          </p:nvPr>
        </p:nvGraphicFramePr>
        <p:xfrm>
          <a:off x="1485900" y="1200150"/>
          <a:ext cx="6297930" cy="357759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247775" y="4714606"/>
            <a:ext cx="5734050" cy="400110"/>
          </a:xfrm>
          <a:prstGeom prst="rect">
            <a:avLst/>
          </a:prstGeom>
        </p:spPr>
        <p:txBody>
          <a:bodyPr wrap="square">
            <a:spAutoFit/>
          </a:bodyPr>
          <a:lstStyle/>
          <a:p>
            <a:r>
              <a:rPr lang="en-US" sz="1000" dirty="0">
                <a:solidFill>
                  <a:srgbClr val="5F5F5F"/>
                </a:solidFill>
                <a:latin typeface="Calibri" panose="020F0502020204030204" pitchFamily="34" charset="0"/>
              </a:rPr>
              <a:t>* APD = Adequate provider data</a:t>
            </a:r>
          </a:p>
          <a:p>
            <a:r>
              <a:rPr lang="en-US" sz="1000" dirty="0">
                <a:solidFill>
                  <a:srgbClr val="5F5F5F"/>
                </a:solidFill>
                <a:latin typeface="Calibri" panose="020F0502020204030204" pitchFamily="34" charset="0"/>
              </a:rPr>
              <a:t>†≥2 doses </a:t>
            </a:r>
            <a:r>
              <a:rPr lang="en-US" sz="1000" dirty="0" err="1">
                <a:solidFill>
                  <a:srgbClr val="5F5F5F"/>
                </a:solidFill>
                <a:latin typeface="Calibri" panose="020F0502020204030204" pitchFamily="34" charset="0"/>
              </a:rPr>
              <a:t>MenACWY</a:t>
            </a:r>
            <a:r>
              <a:rPr lang="en-US" sz="1000" dirty="0">
                <a:solidFill>
                  <a:srgbClr val="5F5F5F"/>
                </a:solidFill>
                <a:latin typeface="Calibri" panose="020F0502020204030204" pitchFamily="34" charset="0"/>
              </a:rPr>
              <a:t> among adolescents aged 17 years</a:t>
            </a:r>
          </a:p>
        </p:txBody>
      </p:sp>
    </p:spTree>
    <p:extLst>
      <p:ext uri="{BB962C8B-B14F-4D97-AF65-F5344CB8AC3E}">
        <p14:creationId xmlns:p14="http://schemas.microsoft.com/office/powerpoint/2010/main" val="23076755"/>
      </p:ext>
    </p:extLst>
  </p:cSld>
  <p:clrMapOvr>
    <a:masterClrMapping/>
  </p:clrMapOvr>
  <mc:AlternateContent xmlns:mc="http://schemas.openxmlformats.org/markup-compatibility/2006" xmlns:p14="http://schemas.microsoft.com/office/powerpoint/2010/main">
    <mc:Choice Requires="p14">
      <p:transition spd="slow" p14:dur="3000">
        <p:wipe dir="r"/>
      </p:transition>
    </mc:Choice>
    <mc:Fallback xmlns="">
      <p:transition spd="slow">
        <p:wipe dir="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3346882" y="1411550"/>
            <a:ext cx="2485104" cy="707886"/>
          </a:xfrm>
          <a:prstGeom prst="rect">
            <a:avLst/>
          </a:prstGeom>
          <a:noFill/>
        </p:spPr>
        <p:txBody>
          <a:bodyPr wrap="none" rtlCol="0">
            <a:spAutoFit/>
          </a:bodyPr>
          <a:lstStyle/>
          <a:p>
            <a:r>
              <a:rPr lang="en-US" sz="4000" dirty="0">
                <a:solidFill>
                  <a:srgbClr val="000000"/>
                </a:solidFill>
                <a:latin typeface="Calibri" panose="020F0502020204030204" pitchFamily="34" charset="0"/>
              </a:rPr>
              <a:t>Thank You!</a:t>
            </a:r>
          </a:p>
        </p:txBody>
      </p:sp>
    </p:spTree>
    <p:extLst>
      <p:ext uri="{BB962C8B-B14F-4D97-AF65-F5344CB8AC3E}">
        <p14:creationId xmlns:p14="http://schemas.microsoft.com/office/powerpoint/2010/main" val="32788728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08421"/>
          </a:xfrm>
        </p:spPr>
        <p:txBody>
          <a:bodyPr/>
          <a:lstStyle/>
          <a:p>
            <a:r>
              <a:rPr lang="en-US" u="sng" dirty="0"/>
              <a:t>&gt;</a:t>
            </a:r>
            <a:r>
              <a:rPr lang="en-US" dirty="0"/>
              <a:t>1 Dose HPV Vaccination among Females 13-17 years of age, Kansas</a:t>
            </a:r>
            <a:endParaRPr lang="en-US" u="sng" dirty="0"/>
          </a:p>
        </p:txBody>
      </p:sp>
      <p:pic>
        <p:nvPicPr>
          <p:cNvPr id="4" name="Picture 3"/>
          <p:cNvPicPr>
            <a:picLocks noChangeAspect="1"/>
          </p:cNvPicPr>
          <p:nvPr/>
        </p:nvPicPr>
        <p:blipFill>
          <a:blip r:embed="rId3"/>
          <a:stretch>
            <a:fillRect/>
          </a:stretch>
        </p:blipFill>
        <p:spPr>
          <a:xfrm>
            <a:off x="1571625" y="819508"/>
            <a:ext cx="6000750" cy="4229100"/>
          </a:xfrm>
          <a:prstGeom prst="rect">
            <a:avLst/>
          </a:prstGeom>
        </p:spPr>
      </p:pic>
    </p:spTree>
    <p:extLst>
      <p:ext uri="{BB962C8B-B14F-4D97-AF65-F5344CB8AC3E}">
        <p14:creationId xmlns:p14="http://schemas.microsoft.com/office/powerpoint/2010/main" val="270765583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000" dirty="0"/>
              <a:t>Reasons parents won’t initiate HPV vaccination for children</a:t>
            </a:r>
          </a:p>
        </p:txBody>
      </p:sp>
      <p:graphicFrame>
        <p:nvGraphicFramePr>
          <p:cNvPr id="6" name="Chart Placeholder 2"/>
          <p:cNvGraphicFramePr>
            <a:graphicFrameLocks/>
          </p:cNvGraphicFramePr>
          <p:nvPr>
            <p:extLst/>
          </p:nvPr>
        </p:nvGraphicFramePr>
        <p:xfrm>
          <a:off x="1371601" y="1028700"/>
          <a:ext cx="6286500" cy="360045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1828799" y="1657350"/>
            <a:ext cx="2382253" cy="6286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 name="Text Placeholder 5"/>
          <p:cNvSpPr txBox="1">
            <a:spLocks/>
          </p:cNvSpPr>
          <p:nvPr/>
        </p:nvSpPr>
        <p:spPr bwMode="auto">
          <a:xfrm>
            <a:off x="1117023" y="4972050"/>
            <a:ext cx="2114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ct val="20000"/>
              </a:spcBef>
              <a:spcAft>
                <a:spcPts val="0"/>
              </a:spcAft>
              <a:buClr>
                <a:srgbClr val="EA5F00"/>
              </a:buClr>
            </a:pPr>
            <a:r>
              <a:rPr lang="en-US" sz="900" dirty="0">
                <a:solidFill>
                  <a:srgbClr val="DDDDDD">
                    <a:lumMod val="50000"/>
                  </a:srgbClr>
                </a:solidFill>
                <a:latin typeface="Calibri"/>
              </a:rPr>
              <a:t>Stokley et al. MMWR. 2014.</a:t>
            </a:r>
          </a:p>
        </p:txBody>
      </p:sp>
    </p:spTree>
    <p:extLst>
      <p:ext uri="{BB962C8B-B14F-4D97-AF65-F5344CB8AC3E}">
        <p14:creationId xmlns:p14="http://schemas.microsoft.com/office/powerpoint/2010/main" val="3944291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 of physicians that “Strongly Recommend”  HPV vaccine by patient age group --- </a:t>
            </a:r>
            <a:r>
              <a:rPr lang="en-US" u="sng" dirty="0"/>
              <a:t>Female Patients</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3346183406"/>
              </p:ext>
            </p:extLst>
          </p:nvPr>
        </p:nvGraphicFramePr>
        <p:xfrm>
          <a:off x="457200" y="1200150"/>
          <a:ext cx="3879850" cy="3143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ontent Placeholder 18"/>
          <p:cNvGraphicFramePr>
            <a:graphicFrameLocks noGrp="1"/>
          </p:cNvGraphicFramePr>
          <p:nvPr>
            <p:ph idx="10"/>
            <p:extLst>
              <p:ext uri="{D42A27DB-BD31-4B8C-83A1-F6EECF244321}">
                <p14:modId xmlns:p14="http://schemas.microsoft.com/office/powerpoint/2010/main" val="1240739282"/>
              </p:ext>
            </p:extLst>
          </p:nvPr>
        </p:nvGraphicFramePr>
        <p:xfrm>
          <a:off x="4806950" y="1200150"/>
          <a:ext cx="3879850" cy="314325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642532" y="3640822"/>
            <a:ext cx="830997" cy="276999"/>
          </a:xfrm>
          <a:prstGeom prst="rect">
            <a:avLst/>
          </a:prstGeom>
          <a:noFill/>
        </p:spPr>
        <p:txBody>
          <a:bodyPr wrap="none" rtlCol="0">
            <a:spAutoFit/>
          </a:bodyPr>
          <a:lstStyle/>
          <a:p>
            <a:r>
              <a:rPr lang="en-US" sz="1200" dirty="0">
                <a:solidFill>
                  <a:srgbClr val="000000"/>
                </a:solidFill>
                <a:latin typeface="Calibri" panose="020F0502020204030204" pitchFamily="34" charset="0"/>
              </a:rPr>
              <a:t>9-10 years</a:t>
            </a:r>
          </a:p>
        </p:txBody>
      </p:sp>
      <p:sp>
        <p:nvSpPr>
          <p:cNvPr id="7" name="TextBox 6"/>
          <p:cNvSpPr txBox="1"/>
          <p:nvPr/>
        </p:nvSpPr>
        <p:spPr>
          <a:xfrm>
            <a:off x="3667387" y="2409038"/>
            <a:ext cx="909544" cy="276999"/>
          </a:xfrm>
          <a:prstGeom prst="rect">
            <a:avLst/>
          </a:prstGeom>
          <a:noFill/>
        </p:spPr>
        <p:txBody>
          <a:bodyPr wrap="none" rtlCol="0">
            <a:spAutoFit/>
          </a:bodyPr>
          <a:lstStyle/>
          <a:p>
            <a:r>
              <a:rPr lang="en-US" sz="1200" dirty="0">
                <a:solidFill>
                  <a:srgbClr val="000000"/>
                </a:solidFill>
                <a:latin typeface="Calibri" panose="020F0502020204030204" pitchFamily="34" charset="0"/>
              </a:rPr>
              <a:t>11-12 years</a:t>
            </a:r>
          </a:p>
        </p:txBody>
      </p:sp>
      <p:sp>
        <p:nvSpPr>
          <p:cNvPr id="8" name="TextBox 7"/>
          <p:cNvSpPr txBox="1"/>
          <p:nvPr/>
        </p:nvSpPr>
        <p:spPr>
          <a:xfrm>
            <a:off x="3668785" y="1949041"/>
            <a:ext cx="909544" cy="276999"/>
          </a:xfrm>
          <a:prstGeom prst="rect">
            <a:avLst/>
          </a:prstGeom>
          <a:noFill/>
        </p:spPr>
        <p:txBody>
          <a:bodyPr wrap="none" rtlCol="0">
            <a:spAutoFit/>
          </a:bodyPr>
          <a:lstStyle/>
          <a:p>
            <a:r>
              <a:rPr lang="en-US" sz="1200" dirty="0">
                <a:solidFill>
                  <a:srgbClr val="000000"/>
                </a:solidFill>
                <a:latin typeface="Calibri" panose="020F0502020204030204" pitchFamily="34" charset="0"/>
              </a:rPr>
              <a:t>13-15 years</a:t>
            </a:r>
          </a:p>
        </p:txBody>
      </p:sp>
      <p:sp>
        <p:nvSpPr>
          <p:cNvPr id="9" name="TextBox 8"/>
          <p:cNvSpPr txBox="1"/>
          <p:nvPr/>
        </p:nvSpPr>
        <p:spPr>
          <a:xfrm>
            <a:off x="3670183" y="1723936"/>
            <a:ext cx="909544" cy="276999"/>
          </a:xfrm>
          <a:prstGeom prst="rect">
            <a:avLst/>
          </a:prstGeom>
          <a:noFill/>
        </p:spPr>
        <p:txBody>
          <a:bodyPr wrap="none" rtlCol="0">
            <a:spAutoFit/>
          </a:bodyPr>
          <a:lstStyle/>
          <a:p>
            <a:r>
              <a:rPr lang="en-US" sz="1200" dirty="0">
                <a:solidFill>
                  <a:srgbClr val="000000"/>
                </a:solidFill>
                <a:latin typeface="Calibri" panose="020F0502020204030204" pitchFamily="34" charset="0"/>
              </a:rPr>
              <a:t>16-18 years</a:t>
            </a:r>
          </a:p>
        </p:txBody>
      </p:sp>
      <p:sp>
        <p:nvSpPr>
          <p:cNvPr id="10" name="TextBox 9"/>
          <p:cNvSpPr txBox="1"/>
          <p:nvPr/>
        </p:nvSpPr>
        <p:spPr>
          <a:xfrm>
            <a:off x="6972650" y="3298271"/>
            <a:ext cx="830997" cy="276999"/>
          </a:xfrm>
          <a:prstGeom prst="rect">
            <a:avLst/>
          </a:prstGeom>
          <a:noFill/>
        </p:spPr>
        <p:txBody>
          <a:bodyPr wrap="none" rtlCol="0">
            <a:spAutoFit/>
          </a:bodyPr>
          <a:lstStyle/>
          <a:p>
            <a:r>
              <a:rPr lang="en-US" sz="1200" dirty="0">
                <a:solidFill>
                  <a:srgbClr val="000000"/>
                </a:solidFill>
                <a:latin typeface="Calibri" panose="020F0502020204030204" pitchFamily="34" charset="0"/>
              </a:rPr>
              <a:t>9-10 years</a:t>
            </a:r>
          </a:p>
        </p:txBody>
      </p:sp>
      <p:sp>
        <p:nvSpPr>
          <p:cNvPr id="11" name="TextBox 10"/>
          <p:cNvSpPr txBox="1"/>
          <p:nvPr/>
        </p:nvSpPr>
        <p:spPr>
          <a:xfrm>
            <a:off x="8004479" y="2409038"/>
            <a:ext cx="909544" cy="276999"/>
          </a:xfrm>
          <a:prstGeom prst="rect">
            <a:avLst/>
          </a:prstGeom>
          <a:noFill/>
        </p:spPr>
        <p:txBody>
          <a:bodyPr wrap="none" rtlCol="0">
            <a:spAutoFit/>
          </a:bodyPr>
          <a:lstStyle/>
          <a:p>
            <a:r>
              <a:rPr lang="en-US" sz="1200" dirty="0">
                <a:solidFill>
                  <a:srgbClr val="000000"/>
                </a:solidFill>
                <a:latin typeface="Calibri" panose="020F0502020204030204" pitchFamily="34" charset="0"/>
              </a:rPr>
              <a:t>11-12 years</a:t>
            </a:r>
          </a:p>
        </p:txBody>
      </p:sp>
      <p:sp>
        <p:nvSpPr>
          <p:cNvPr id="12" name="TextBox 11"/>
          <p:cNvSpPr txBox="1"/>
          <p:nvPr/>
        </p:nvSpPr>
        <p:spPr>
          <a:xfrm>
            <a:off x="8004479" y="2087540"/>
            <a:ext cx="909544" cy="276999"/>
          </a:xfrm>
          <a:prstGeom prst="rect">
            <a:avLst/>
          </a:prstGeom>
          <a:noFill/>
        </p:spPr>
        <p:txBody>
          <a:bodyPr wrap="none" rtlCol="0">
            <a:spAutoFit/>
          </a:bodyPr>
          <a:lstStyle/>
          <a:p>
            <a:r>
              <a:rPr lang="en-US" sz="1200" dirty="0">
                <a:solidFill>
                  <a:srgbClr val="000000"/>
                </a:solidFill>
                <a:latin typeface="Calibri" panose="020F0502020204030204" pitchFamily="34" charset="0"/>
              </a:rPr>
              <a:t>13-15 years</a:t>
            </a:r>
          </a:p>
        </p:txBody>
      </p:sp>
      <p:sp>
        <p:nvSpPr>
          <p:cNvPr id="13" name="TextBox 12"/>
          <p:cNvSpPr txBox="1"/>
          <p:nvPr/>
        </p:nvSpPr>
        <p:spPr>
          <a:xfrm>
            <a:off x="8004479" y="1870903"/>
            <a:ext cx="909544" cy="276999"/>
          </a:xfrm>
          <a:prstGeom prst="rect">
            <a:avLst/>
          </a:prstGeom>
          <a:noFill/>
        </p:spPr>
        <p:txBody>
          <a:bodyPr wrap="none" rtlCol="0">
            <a:spAutoFit/>
          </a:bodyPr>
          <a:lstStyle/>
          <a:p>
            <a:r>
              <a:rPr lang="en-US" sz="1200" dirty="0">
                <a:solidFill>
                  <a:srgbClr val="000000"/>
                </a:solidFill>
                <a:latin typeface="Calibri" panose="020F0502020204030204" pitchFamily="34" charset="0"/>
              </a:rPr>
              <a:t>16-18 years</a:t>
            </a:r>
          </a:p>
        </p:txBody>
      </p:sp>
      <p:sp>
        <p:nvSpPr>
          <p:cNvPr id="4" name="TextBox 3"/>
          <p:cNvSpPr txBox="1"/>
          <p:nvPr/>
        </p:nvSpPr>
        <p:spPr>
          <a:xfrm>
            <a:off x="360497" y="4463605"/>
            <a:ext cx="2515432" cy="600164"/>
          </a:xfrm>
          <a:prstGeom prst="rect">
            <a:avLst/>
          </a:prstGeom>
          <a:noFill/>
        </p:spPr>
        <p:txBody>
          <a:bodyPr wrap="none" rtlCol="0">
            <a:spAutoFit/>
          </a:bodyPr>
          <a:lstStyle/>
          <a:p>
            <a:r>
              <a:rPr lang="en-US" sz="1100" dirty="0">
                <a:solidFill>
                  <a:srgbClr val="000000"/>
                </a:solidFill>
                <a:latin typeface="Calibri" panose="020F0502020204030204" pitchFamily="34" charset="0"/>
              </a:rPr>
              <a:t>Pediatrics. 2010;126(3):425-33.    </a:t>
            </a:r>
          </a:p>
          <a:p>
            <a:r>
              <a:rPr lang="en-US" sz="1100" dirty="0">
                <a:solidFill>
                  <a:srgbClr val="000000"/>
                </a:solidFill>
                <a:latin typeface="Calibri" panose="020F0502020204030204" pitchFamily="34" charset="0"/>
              </a:rPr>
              <a:t>Academic Pediatrics. 2013;13:466-474.   </a:t>
            </a:r>
          </a:p>
          <a:p>
            <a:r>
              <a:rPr lang="en-US" sz="1100" dirty="0">
                <a:solidFill>
                  <a:srgbClr val="000000"/>
                </a:solidFill>
                <a:latin typeface="Calibri" panose="020F0502020204030204" pitchFamily="34" charset="0"/>
              </a:rPr>
              <a:t>Pediatrics. 2016;137(2):e20152488.</a:t>
            </a:r>
          </a:p>
        </p:txBody>
      </p:sp>
    </p:spTree>
    <p:extLst>
      <p:ext uri="{BB962C8B-B14F-4D97-AF65-F5344CB8AC3E}">
        <p14:creationId xmlns:p14="http://schemas.microsoft.com/office/powerpoint/2010/main" val="253569089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3000" dirty="0"/>
              <a:t>Value Parents Place on the Vaccines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04557212"/>
              </p:ext>
            </p:extLst>
          </p:nvPr>
        </p:nvGraphicFramePr>
        <p:xfrm>
          <a:off x="1485900" y="1200151"/>
          <a:ext cx="6172200" cy="339447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4294967295"/>
          </p:nvPr>
        </p:nvSpPr>
        <p:spPr>
          <a:xfrm>
            <a:off x="1143000" y="4972050"/>
            <a:ext cx="6172200" cy="171450"/>
          </a:xfrm>
          <a:prstGeom prst="rect">
            <a:avLst/>
          </a:prstGeom>
        </p:spPr>
        <p:txBody>
          <a:bodyPr>
            <a:noAutofit/>
          </a:bodyPr>
          <a:lstStyle/>
          <a:p>
            <a:pPr marL="0" indent="0">
              <a:buNone/>
            </a:pPr>
            <a:r>
              <a:rPr lang="en-US" sz="900" b="0" dirty="0"/>
              <a:t>Adapted from Healy et al.  Vaccine. 2014.</a:t>
            </a:r>
          </a:p>
        </p:txBody>
      </p:sp>
    </p:spTree>
    <p:extLst>
      <p:ext uri="{BB962C8B-B14F-4D97-AF65-F5344CB8AC3E}">
        <p14:creationId xmlns:p14="http://schemas.microsoft.com/office/powerpoint/2010/main" val="89777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
            <a:ext cx="6858000" cy="857250"/>
          </a:xfrm>
        </p:spPr>
        <p:txBody>
          <a:bodyPr>
            <a:noAutofit/>
          </a:bodyPr>
          <a:lstStyle/>
          <a:p>
            <a:pPr>
              <a:lnSpc>
                <a:spcPct val="100000"/>
              </a:lnSpc>
            </a:pPr>
            <a:r>
              <a:rPr lang="en-US" sz="3600" dirty="0"/>
              <a:t>Clinician estimations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0265300"/>
              </p:ext>
            </p:extLst>
          </p:nvPr>
        </p:nvGraphicFramePr>
        <p:xfrm>
          <a:off x="1485900" y="1200151"/>
          <a:ext cx="6172200" cy="339447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1143000" y="4972050"/>
            <a:ext cx="6172200" cy="17145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900" b="0">
                <a:solidFill>
                  <a:srgbClr val="DDDDDD">
                    <a:lumMod val="50000"/>
                  </a:srgbClr>
                </a:solidFill>
              </a:rPr>
              <a:t>Adapted from Healy et al.  Vaccine. 2014.</a:t>
            </a:r>
            <a:endParaRPr lang="en-US" sz="900" b="0" dirty="0">
              <a:solidFill>
                <a:srgbClr val="DDDDDD">
                  <a:lumMod val="50000"/>
                </a:srgbClr>
              </a:solidFill>
            </a:endParaRPr>
          </a:p>
        </p:txBody>
      </p:sp>
    </p:spTree>
    <p:extLst>
      <p:ext uri="{BB962C8B-B14F-4D97-AF65-F5344CB8AC3E}">
        <p14:creationId xmlns:p14="http://schemas.microsoft.com/office/powerpoint/2010/main" val="362411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t>Clinicians underestimate the value parents place on HPV vaccine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55107223"/>
              </p:ext>
            </p:extLst>
          </p:nvPr>
        </p:nvGraphicFramePr>
        <p:xfrm>
          <a:off x="1485900" y="1200151"/>
          <a:ext cx="6172200" cy="339447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1143000" y="4972050"/>
            <a:ext cx="6172200" cy="17145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900" b="0">
                <a:solidFill>
                  <a:srgbClr val="DDDDDD">
                    <a:lumMod val="50000"/>
                  </a:srgbClr>
                </a:solidFill>
              </a:rPr>
              <a:t>Adapted from Healy et al.  Vaccine. 2014.</a:t>
            </a:r>
            <a:endParaRPr lang="en-US" sz="900" b="0" dirty="0">
              <a:solidFill>
                <a:srgbClr val="DDDDDD">
                  <a:lumMod val="50000"/>
                </a:srgbClr>
              </a:solidFill>
            </a:endParaRPr>
          </a:p>
        </p:txBody>
      </p:sp>
    </p:spTree>
    <p:extLst>
      <p:ext uri="{BB962C8B-B14F-4D97-AF65-F5344CB8AC3E}">
        <p14:creationId xmlns:p14="http://schemas.microsoft.com/office/powerpoint/2010/main" val="3397555016"/>
      </p:ext>
    </p:extLst>
  </p:cSld>
  <p:clrMapOvr>
    <a:masterClrMapping/>
  </p:clrMapOvr>
</p:sld>
</file>

<file path=ppt/theme/theme1.xml><?xml version="1.0" encoding="utf-8"?>
<a:theme xmlns:a="http://schemas.openxmlformats.org/drawingml/2006/main" name="NCEH_ATSDR_combined">
  <a:themeElements>
    <a:clrScheme name="Custom 8">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25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6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7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9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4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3009</TotalTime>
  <Words>1778</Words>
  <Application>Microsoft Office PowerPoint</Application>
  <PresentationFormat>On-screen Show (16:9)</PresentationFormat>
  <Paragraphs>193</Paragraphs>
  <Slides>30</Slides>
  <Notes>30</Notes>
  <HiddenSlides>0</HiddenSlides>
  <MMClips>0</MMClips>
  <ScaleCrop>false</ScaleCrop>
  <HeadingPairs>
    <vt:vector size="6" baseType="variant">
      <vt:variant>
        <vt:lpstr>Fonts Used</vt:lpstr>
      </vt:variant>
      <vt:variant>
        <vt:i4>8</vt:i4>
      </vt:variant>
      <vt:variant>
        <vt:lpstr>Theme</vt:lpstr>
      </vt:variant>
      <vt:variant>
        <vt:i4>17</vt:i4>
      </vt:variant>
      <vt:variant>
        <vt:lpstr>Slide Titles</vt:lpstr>
      </vt:variant>
      <vt:variant>
        <vt:i4>30</vt:i4>
      </vt:variant>
    </vt:vector>
  </HeadingPairs>
  <TitlesOfParts>
    <vt:vector size="55" baseType="lpstr">
      <vt:lpstr>Arial</vt:lpstr>
      <vt:lpstr>Wingdings 3</vt:lpstr>
      <vt:lpstr>Calibri</vt:lpstr>
      <vt:lpstr>Myriad Web Pro</vt:lpstr>
      <vt:lpstr>ＭＳ Ｐゴシック</vt:lpstr>
      <vt:lpstr>Wingdings</vt:lpstr>
      <vt:lpstr>Courier New</vt:lpstr>
      <vt:lpstr>Franklin Gothic Heavy</vt:lpstr>
      <vt:lpstr>NCEH_ATSDR_combined</vt:lpstr>
      <vt:lpstr>Office Theme</vt:lpstr>
      <vt:lpstr>1_Office Theme</vt:lpstr>
      <vt:lpstr>2_Office Theme</vt:lpstr>
      <vt:lpstr>3_Office Theme</vt:lpstr>
      <vt:lpstr>5_Office Theme</vt:lpstr>
      <vt:lpstr>11_Office Theme</vt:lpstr>
      <vt:lpstr>23_Office Theme</vt:lpstr>
      <vt:lpstr>24_Office Theme</vt:lpstr>
      <vt:lpstr>25_Office Theme</vt:lpstr>
      <vt:lpstr>26_Office Theme</vt:lpstr>
      <vt:lpstr>27_Office Theme</vt:lpstr>
      <vt:lpstr>29_Office Theme</vt:lpstr>
      <vt:lpstr>12_Office Theme</vt:lpstr>
      <vt:lpstr>4_Office Theme</vt:lpstr>
      <vt:lpstr>6_Office Theme</vt:lpstr>
      <vt:lpstr>8_Office Theme</vt:lpstr>
      <vt:lpstr>Effective HPV Vaccine Recommendations</vt:lpstr>
      <vt:lpstr>PowerPoint Presentation</vt:lpstr>
      <vt:lpstr>Estimated Vaccination Coverage among Adolescents Aged 13-17 Years, NIS-Teen, United States, 2006-2015</vt:lpstr>
      <vt:lpstr>&gt;1 Dose HPV Vaccination among Females 13-17 years of age, Kansas</vt:lpstr>
      <vt:lpstr>Reasons parents won’t initiate HPV vaccination for children</vt:lpstr>
      <vt:lpstr>Percent of physicians that “Strongly Recommend”  HPV vaccine by patient age group --- Female Patients</vt:lpstr>
      <vt:lpstr>Value Parents Place on the Vaccines</vt:lpstr>
      <vt:lpstr>Clinician estimations</vt:lpstr>
      <vt:lpstr>Clinicians underestimate the value parents place on HPV vaccine</vt:lpstr>
      <vt:lpstr>PowerPoint Presentation</vt:lpstr>
      <vt:lpstr>PowerPoint Presentation</vt:lpstr>
      <vt:lpstr>Same Way Same Day</vt:lpstr>
      <vt:lpstr>Make an Effective Recommendation</vt:lpstr>
      <vt:lpstr>PowerPoint Presentation</vt:lpstr>
      <vt:lpstr>Announcement vs. Conversation</vt:lpstr>
      <vt:lpstr>PowerPoint Presentation</vt:lpstr>
      <vt:lpstr>Structure of “announcement”</vt:lpstr>
      <vt:lpstr>Example: Announcement</vt:lpstr>
      <vt:lpstr>Example: Conversation</vt:lpstr>
      <vt:lpstr>“Announcement” improved HPV vaccine acceptance, compared to “conversation”</vt:lpstr>
      <vt:lpstr>Some Parents Need Reassurance</vt:lpstr>
      <vt:lpstr>If a parent doesn’t say yes…</vt:lpstr>
      <vt:lpstr>If a parent declines…</vt:lpstr>
      <vt:lpstr>1. Know your coverage rates</vt:lpstr>
      <vt:lpstr>2. Align office policy with mission</vt:lpstr>
      <vt:lpstr>3. Align communication with mission</vt:lpstr>
      <vt:lpstr>PowerPoint Presentation</vt:lpstr>
      <vt:lpstr>Denver Health Study</vt:lpstr>
      <vt:lpstr>PowerPoint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Melanie McCarty</cp:lastModifiedBy>
  <cp:revision>237</cp:revision>
  <cp:lastPrinted>2017-02-13T20:17:07Z</cp:lastPrinted>
  <dcterms:created xsi:type="dcterms:W3CDTF">2011-03-17T17:43:16Z</dcterms:created>
  <dcterms:modified xsi:type="dcterms:W3CDTF">2017-09-25T18:13:59Z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