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38" r:id="rId5"/>
    <p:sldId id="349" r:id="rId6"/>
    <p:sldId id="276" r:id="rId7"/>
    <p:sldId id="257" r:id="rId8"/>
    <p:sldId id="258" r:id="rId9"/>
    <p:sldId id="260" r:id="rId10"/>
    <p:sldId id="259" r:id="rId11"/>
    <p:sldId id="262" r:id="rId12"/>
    <p:sldId id="264" r:id="rId13"/>
    <p:sldId id="261" r:id="rId14"/>
    <p:sldId id="263" r:id="rId15"/>
    <p:sldId id="265" r:id="rId16"/>
    <p:sldId id="267" r:id="rId17"/>
    <p:sldId id="266" r:id="rId18"/>
    <p:sldId id="269" r:id="rId19"/>
    <p:sldId id="277" r:id="rId20"/>
    <p:sldId id="271" r:id="rId21"/>
    <p:sldId id="278" r:id="rId22"/>
    <p:sldId id="279" r:id="rId23"/>
    <p:sldId id="280" r:id="rId24"/>
    <p:sldId id="281" r:id="rId25"/>
    <p:sldId id="283" r:id="rId26"/>
    <p:sldId id="284" r:id="rId27"/>
    <p:sldId id="286" r:id="rId28"/>
    <p:sldId id="272" r:id="rId29"/>
    <p:sldId id="285" r:id="rId30"/>
    <p:sldId id="287" r:id="rId31"/>
    <p:sldId id="288" r:id="rId32"/>
    <p:sldId id="290" r:id="rId33"/>
    <p:sldId id="291" r:id="rId34"/>
    <p:sldId id="292" r:id="rId35"/>
    <p:sldId id="293" r:id="rId36"/>
    <p:sldId id="294" r:id="rId37"/>
    <p:sldId id="295" r:id="rId38"/>
    <p:sldId id="297" r:id="rId39"/>
    <p:sldId id="298" r:id="rId40"/>
    <p:sldId id="299" r:id="rId41"/>
    <p:sldId id="300" r:id="rId42"/>
    <p:sldId id="274" r:id="rId43"/>
    <p:sldId id="275" r:id="rId44"/>
    <p:sldId id="302" r:id="rId45"/>
    <p:sldId id="303" r:id="rId46"/>
    <p:sldId id="304" r:id="rId47"/>
    <p:sldId id="305" r:id="rId48"/>
    <p:sldId id="309" r:id="rId49"/>
    <p:sldId id="306" r:id="rId50"/>
    <p:sldId id="311" r:id="rId51"/>
    <p:sldId id="310" r:id="rId52"/>
    <p:sldId id="307" r:id="rId53"/>
    <p:sldId id="345" r:id="rId54"/>
    <p:sldId id="312" r:id="rId55"/>
    <p:sldId id="308" r:id="rId56"/>
    <p:sldId id="313" r:id="rId57"/>
    <p:sldId id="317" r:id="rId58"/>
    <p:sldId id="314" r:id="rId59"/>
    <p:sldId id="315" r:id="rId60"/>
    <p:sldId id="318" r:id="rId61"/>
    <p:sldId id="316" r:id="rId62"/>
    <p:sldId id="322" r:id="rId63"/>
    <p:sldId id="320" r:id="rId64"/>
    <p:sldId id="321" r:id="rId65"/>
    <p:sldId id="323" r:id="rId66"/>
    <p:sldId id="326" r:id="rId67"/>
    <p:sldId id="327" r:id="rId68"/>
    <p:sldId id="328" r:id="rId69"/>
    <p:sldId id="330" r:id="rId70"/>
    <p:sldId id="332" r:id="rId71"/>
    <p:sldId id="333" r:id="rId72"/>
    <p:sldId id="334" r:id="rId73"/>
    <p:sldId id="335" r:id="rId74"/>
    <p:sldId id="336" r:id="rId75"/>
    <p:sldId id="337" r:id="rId76"/>
    <p:sldId id="331" r:id="rId77"/>
    <p:sldId id="339" r:id="rId78"/>
    <p:sldId id="329" r:id="rId79"/>
    <p:sldId id="340" r:id="rId80"/>
    <p:sldId id="341" r:id="rId81"/>
    <p:sldId id="343" r:id="rId82"/>
    <p:sldId id="344" r:id="rId83"/>
    <p:sldId id="347" r:id="rId84"/>
    <p:sldId id="348"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D16"/>
    <a:srgbClr val="3B64AF"/>
    <a:srgbClr val="FFFF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55FCE3-0094-A134-5614-CD7F3291EA0D}" v="6" dt="2026-03-05T21:18:10.052"/>
    <p1510:client id="{84263999-F0EA-4725-B83E-15ABC49D87CE}" v="23" dt="2026-03-05T19:20:41.419"/>
    <p1510:client id="{C326308F-3068-2B6C-8850-303E8631095D}" v="123" dt="2026-03-06T15:24:35.975"/>
    <p1510:client id="{CE1B0917-DF8C-4894-9334-2FA6F220F2A6}" v="450" dt="2026-03-06T18:03:58.556"/>
    <p1510:client id="{D4FEF14F-8669-B0CD-89E6-7F3A4C2FC211}" v="13" dt="2026-03-06T17:57:33.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autoAdjust="0"/>
    <p:restoredTop sz="94633" autoAdjust="0"/>
  </p:normalViewPr>
  <p:slideViewPr>
    <p:cSldViewPr snapToGrid="0">
      <p:cViewPr varScale="1">
        <p:scale>
          <a:sx n="90" d="100"/>
          <a:sy n="90" d="100"/>
        </p:scale>
        <p:origin x="96" y="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5/10/relationships/revisionInfo" Target="revisionInfo.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4T22:15:03.028"/>
    </inkml:context>
    <inkml:brush xml:id="br0">
      <inkml:brushProperty name="width" value="0.35" units="cm"/>
      <inkml:brushProperty name="height" value="0.35" units="cm"/>
      <inkml:brushProperty name="color" value="#E71224"/>
    </inkml:brush>
  </inkml:definitions>
  <inkml:trace contextRef="#ctx0" brushRef="#br0">0 0 4915,'20'34'829,"0"-1"0,49 57 0,-19-26-223,8 15 52,4-3 1,2-3-1,4-2 1,87 69 0,-24-55 321,-23-16 110,-76-47-928,-4-4-132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4T22:15:06.343"/>
    </inkml:context>
    <inkml:brush xml:id="br0">
      <inkml:brushProperty name="width" value="0.35" units="cm"/>
      <inkml:brushProperty name="height" value="0.35" units="cm"/>
      <inkml:brushProperty name="color" value="#E71224"/>
    </inkml:brush>
  </inkml:definitions>
  <inkml:trace contextRef="#ctx0" brushRef="#br0">1023 0 4915,'-10'2'172,"0"0"1,0 0-1,0 1 0,0 0 0,1 0 1,-1 1-1,1 1 0,0 0 1,-15 10-1,8-6 88,-73 45 991,4 3 1,-142 124-1,130-89 158,-146 178 1,193-210-1096,-36 47 422,67-80-694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4T22:15:03.028"/>
    </inkml:context>
    <inkml:brush xml:id="br0">
      <inkml:brushProperty name="width" value="0.35" units="cm"/>
      <inkml:brushProperty name="height" value="0.35" units="cm"/>
      <inkml:brushProperty name="color" value="#E71224"/>
    </inkml:brush>
  </inkml:definitions>
  <inkml:trace contextRef="#ctx0" brushRef="#br0">0 0 4915,'20'34'829,"0"-1"0,49 57 0,-19-26-223,8 15 52,4-3 1,2-3-1,4-2 1,87 69 0,-24-55 321,-23-16 110,-76-47-928,-4-4-132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4T22:15:06.343"/>
    </inkml:context>
    <inkml:brush xml:id="br0">
      <inkml:brushProperty name="width" value="0.35" units="cm"/>
      <inkml:brushProperty name="height" value="0.35" units="cm"/>
      <inkml:brushProperty name="color" value="#E71224"/>
    </inkml:brush>
  </inkml:definitions>
  <inkml:trace contextRef="#ctx0" brushRef="#br0">1023 0 4915,'-10'2'172,"0"0"1,0 0-1,0 1 0,0 0 0,1 0 1,-1 1-1,1 1 0,0 0 1,-15 10-1,8-6 88,-73 45 991,4 3 1,-142 124-1,130-89 158,-146 178 1,193-210-1096,-36 47 422,67-80-694</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C3D9-19E8-7B95-D09D-3DD261115A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73C0F9-8B01-9131-500E-2DCFF30CFF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2CCD63-C96A-4DBC-66CB-DB44D42DD949}"/>
              </a:ext>
            </a:extLst>
          </p:cNvPr>
          <p:cNvSpPr>
            <a:spLocks noGrp="1"/>
          </p:cNvSpPr>
          <p:nvPr>
            <p:ph type="dt" sz="half" idx="10"/>
          </p:nvPr>
        </p:nvSpPr>
        <p:spPr/>
        <p:txBody>
          <a:bodyPr/>
          <a:lstStyle/>
          <a:p>
            <a:fld id="{F970899D-FC5B-4197-AED6-1A57ACE655F1}" type="datetimeFigureOut">
              <a:rPr lang="en-US" smtClean="0"/>
              <a:t>3/5/2026</a:t>
            </a:fld>
            <a:endParaRPr lang="en-US"/>
          </a:p>
        </p:txBody>
      </p:sp>
      <p:sp>
        <p:nvSpPr>
          <p:cNvPr id="5" name="Footer Placeholder 4">
            <a:extLst>
              <a:ext uri="{FF2B5EF4-FFF2-40B4-BE49-F238E27FC236}">
                <a16:creationId xmlns:a16="http://schemas.microsoft.com/office/drawing/2014/main" id="{AE5858FA-3A0E-7488-03E4-D68A085A2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F0F26-6D20-D873-FA38-6F095F159A6E}"/>
              </a:ext>
            </a:extLst>
          </p:cNvPr>
          <p:cNvSpPr>
            <a:spLocks noGrp="1"/>
          </p:cNvSpPr>
          <p:nvPr>
            <p:ph type="sldNum" sz="quarter" idx="12"/>
          </p:nvPr>
        </p:nvSpPr>
        <p:spPr/>
        <p:txBody>
          <a:bodyPr/>
          <a:lstStyle/>
          <a:p>
            <a:fld id="{13CA3E70-F247-4C1E-BB9F-5878F7E71F5B}" type="slidenum">
              <a:rPr lang="en-US" smtClean="0"/>
              <a:t>‹#›</a:t>
            </a:fld>
            <a:endParaRPr lang="en-US"/>
          </a:p>
        </p:txBody>
      </p:sp>
    </p:spTree>
    <p:extLst>
      <p:ext uri="{BB962C8B-B14F-4D97-AF65-F5344CB8AC3E}">
        <p14:creationId xmlns:p14="http://schemas.microsoft.com/office/powerpoint/2010/main" val="86653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BA1E-F670-FA31-EDA4-D1297DD45D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424E6-F937-8CA9-827B-1A6EA09DD6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1CCE7-1C81-7EF5-70BF-394E169F7B21}"/>
              </a:ext>
            </a:extLst>
          </p:cNvPr>
          <p:cNvSpPr>
            <a:spLocks noGrp="1"/>
          </p:cNvSpPr>
          <p:nvPr>
            <p:ph type="dt" sz="half" idx="10"/>
          </p:nvPr>
        </p:nvSpPr>
        <p:spPr/>
        <p:txBody>
          <a:bodyPr/>
          <a:lstStyle/>
          <a:p>
            <a:fld id="{F970899D-FC5B-4197-AED6-1A57ACE655F1}" type="datetimeFigureOut">
              <a:rPr lang="en-US" smtClean="0"/>
              <a:t>3/5/2026</a:t>
            </a:fld>
            <a:endParaRPr lang="en-US"/>
          </a:p>
        </p:txBody>
      </p:sp>
      <p:sp>
        <p:nvSpPr>
          <p:cNvPr id="5" name="Footer Placeholder 4">
            <a:extLst>
              <a:ext uri="{FF2B5EF4-FFF2-40B4-BE49-F238E27FC236}">
                <a16:creationId xmlns:a16="http://schemas.microsoft.com/office/drawing/2014/main" id="{88B65114-96AA-02E7-4A15-4A05712BA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7346A-4A2C-99B9-101B-D48EA8055E01}"/>
              </a:ext>
            </a:extLst>
          </p:cNvPr>
          <p:cNvSpPr>
            <a:spLocks noGrp="1"/>
          </p:cNvSpPr>
          <p:nvPr>
            <p:ph type="sldNum" sz="quarter" idx="12"/>
          </p:nvPr>
        </p:nvSpPr>
        <p:spPr/>
        <p:txBody>
          <a:bodyPr/>
          <a:lstStyle/>
          <a:p>
            <a:fld id="{13CA3E70-F247-4C1E-BB9F-5878F7E71F5B}" type="slidenum">
              <a:rPr lang="en-US" smtClean="0"/>
              <a:t>‹#›</a:t>
            </a:fld>
            <a:endParaRPr lang="en-US"/>
          </a:p>
        </p:txBody>
      </p:sp>
    </p:spTree>
    <p:extLst>
      <p:ext uri="{BB962C8B-B14F-4D97-AF65-F5344CB8AC3E}">
        <p14:creationId xmlns:p14="http://schemas.microsoft.com/office/powerpoint/2010/main" val="3228953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B110ED-FCBF-3558-6E1C-7F771D02D0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9D46E4-50E8-D4D8-1151-CAC7E53F25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CD14B-C82B-64A6-D741-22B859493A4A}"/>
              </a:ext>
            </a:extLst>
          </p:cNvPr>
          <p:cNvSpPr>
            <a:spLocks noGrp="1"/>
          </p:cNvSpPr>
          <p:nvPr>
            <p:ph type="dt" sz="half" idx="10"/>
          </p:nvPr>
        </p:nvSpPr>
        <p:spPr/>
        <p:txBody>
          <a:bodyPr/>
          <a:lstStyle/>
          <a:p>
            <a:fld id="{F970899D-FC5B-4197-AED6-1A57ACE655F1}" type="datetimeFigureOut">
              <a:rPr lang="en-US" smtClean="0"/>
              <a:t>3/5/2026</a:t>
            </a:fld>
            <a:endParaRPr lang="en-US"/>
          </a:p>
        </p:txBody>
      </p:sp>
      <p:sp>
        <p:nvSpPr>
          <p:cNvPr id="5" name="Footer Placeholder 4">
            <a:extLst>
              <a:ext uri="{FF2B5EF4-FFF2-40B4-BE49-F238E27FC236}">
                <a16:creationId xmlns:a16="http://schemas.microsoft.com/office/drawing/2014/main" id="{ECEFC553-8D82-3C0D-47B4-65056290B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D7515-AAFB-BFF1-C6A4-FEB867A9FF47}"/>
              </a:ext>
            </a:extLst>
          </p:cNvPr>
          <p:cNvSpPr>
            <a:spLocks noGrp="1"/>
          </p:cNvSpPr>
          <p:nvPr>
            <p:ph type="sldNum" sz="quarter" idx="12"/>
          </p:nvPr>
        </p:nvSpPr>
        <p:spPr/>
        <p:txBody>
          <a:bodyPr/>
          <a:lstStyle/>
          <a:p>
            <a:fld id="{13CA3E70-F247-4C1E-BB9F-5878F7E71F5B}" type="slidenum">
              <a:rPr lang="en-US" smtClean="0"/>
              <a:t>‹#›</a:t>
            </a:fld>
            <a:endParaRPr lang="en-US"/>
          </a:p>
        </p:txBody>
      </p:sp>
    </p:spTree>
    <p:extLst>
      <p:ext uri="{BB962C8B-B14F-4D97-AF65-F5344CB8AC3E}">
        <p14:creationId xmlns:p14="http://schemas.microsoft.com/office/powerpoint/2010/main" val="2155321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7BC7E-FF73-C7AC-8E49-F85D55B6A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3E9ED-65E6-6523-F348-9A3AC0B49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251CA-4DAC-F0EA-759A-8372E58B3BC0}"/>
              </a:ext>
            </a:extLst>
          </p:cNvPr>
          <p:cNvSpPr>
            <a:spLocks noGrp="1"/>
          </p:cNvSpPr>
          <p:nvPr>
            <p:ph type="dt" sz="half" idx="10"/>
          </p:nvPr>
        </p:nvSpPr>
        <p:spPr/>
        <p:txBody>
          <a:bodyPr/>
          <a:lstStyle/>
          <a:p>
            <a:fld id="{F970899D-FC5B-4197-AED6-1A57ACE655F1}" type="datetimeFigureOut">
              <a:rPr lang="en-US" smtClean="0"/>
              <a:t>3/5/2026</a:t>
            </a:fld>
            <a:endParaRPr lang="en-US"/>
          </a:p>
        </p:txBody>
      </p:sp>
      <p:sp>
        <p:nvSpPr>
          <p:cNvPr id="5" name="Footer Placeholder 4">
            <a:extLst>
              <a:ext uri="{FF2B5EF4-FFF2-40B4-BE49-F238E27FC236}">
                <a16:creationId xmlns:a16="http://schemas.microsoft.com/office/drawing/2014/main" id="{F72D87E3-CCC8-2CD0-4D45-BC33C6BE1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07D63-DAD8-C11B-81B8-116581B23090}"/>
              </a:ext>
            </a:extLst>
          </p:cNvPr>
          <p:cNvSpPr>
            <a:spLocks noGrp="1"/>
          </p:cNvSpPr>
          <p:nvPr>
            <p:ph type="sldNum" sz="quarter" idx="12"/>
          </p:nvPr>
        </p:nvSpPr>
        <p:spPr/>
        <p:txBody>
          <a:bodyPr/>
          <a:lstStyle/>
          <a:p>
            <a:fld id="{13CA3E70-F247-4C1E-BB9F-5878F7E71F5B}" type="slidenum">
              <a:rPr lang="en-US" smtClean="0"/>
              <a:t>‹#›</a:t>
            </a:fld>
            <a:endParaRPr lang="en-US"/>
          </a:p>
        </p:txBody>
      </p:sp>
    </p:spTree>
    <p:extLst>
      <p:ext uri="{BB962C8B-B14F-4D97-AF65-F5344CB8AC3E}">
        <p14:creationId xmlns:p14="http://schemas.microsoft.com/office/powerpoint/2010/main" val="197360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1087F-D933-8598-78A8-891D830382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1BD4BC-EB98-B672-6442-69BAE42A0C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87735F-12B7-6BE9-4D3B-3B98F5733CCE}"/>
              </a:ext>
            </a:extLst>
          </p:cNvPr>
          <p:cNvSpPr>
            <a:spLocks noGrp="1"/>
          </p:cNvSpPr>
          <p:nvPr>
            <p:ph type="dt" sz="half" idx="10"/>
          </p:nvPr>
        </p:nvSpPr>
        <p:spPr/>
        <p:txBody>
          <a:bodyPr/>
          <a:lstStyle/>
          <a:p>
            <a:fld id="{F970899D-FC5B-4197-AED6-1A57ACE655F1}" type="datetimeFigureOut">
              <a:rPr lang="en-US" smtClean="0"/>
              <a:t>3/5/2026</a:t>
            </a:fld>
            <a:endParaRPr lang="en-US"/>
          </a:p>
        </p:txBody>
      </p:sp>
      <p:sp>
        <p:nvSpPr>
          <p:cNvPr id="5" name="Footer Placeholder 4">
            <a:extLst>
              <a:ext uri="{FF2B5EF4-FFF2-40B4-BE49-F238E27FC236}">
                <a16:creationId xmlns:a16="http://schemas.microsoft.com/office/drawing/2014/main" id="{D44854CF-C3F0-4844-1EA0-06035CC3B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61E42-B9AA-B0B7-7EE4-6F8B3AF555D3}"/>
              </a:ext>
            </a:extLst>
          </p:cNvPr>
          <p:cNvSpPr>
            <a:spLocks noGrp="1"/>
          </p:cNvSpPr>
          <p:nvPr>
            <p:ph type="sldNum" sz="quarter" idx="12"/>
          </p:nvPr>
        </p:nvSpPr>
        <p:spPr/>
        <p:txBody>
          <a:bodyPr/>
          <a:lstStyle/>
          <a:p>
            <a:fld id="{13CA3E70-F247-4C1E-BB9F-5878F7E71F5B}" type="slidenum">
              <a:rPr lang="en-US" smtClean="0"/>
              <a:t>‹#›</a:t>
            </a:fld>
            <a:endParaRPr lang="en-US"/>
          </a:p>
        </p:txBody>
      </p:sp>
    </p:spTree>
    <p:extLst>
      <p:ext uri="{BB962C8B-B14F-4D97-AF65-F5344CB8AC3E}">
        <p14:creationId xmlns:p14="http://schemas.microsoft.com/office/powerpoint/2010/main" val="2218386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DE33-16A8-9AF2-03F7-E60B6EE266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006CFF-6979-0A03-FB53-F7CCE86335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006A36-B4D5-0957-E8FD-4435451FD0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E9EFC1-F2C1-890A-EE90-1BF1446C5A33}"/>
              </a:ext>
            </a:extLst>
          </p:cNvPr>
          <p:cNvSpPr>
            <a:spLocks noGrp="1"/>
          </p:cNvSpPr>
          <p:nvPr>
            <p:ph type="dt" sz="half" idx="10"/>
          </p:nvPr>
        </p:nvSpPr>
        <p:spPr/>
        <p:txBody>
          <a:bodyPr/>
          <a:lstStyle/>
          <a:p>
            <a:fld id="{F970899D-FC5B-4197-AED6-1A57ACE655F1}" type="datetimeFigureOut">
              <a:rPr lang="en-US" smtClean="0"/>
              <a:t>3/5/2026</a:t>
            </a:fld>
            <a:endParaRPr lang="en-US"/>
          </a:p>
        </p:txBody>
      </p:sp>
      <p:sp>
        <p:nvSpPr>
          <p:cNvPr id="6" name="Footer Placeholder 5">
            <a:extLst>
              <a:ext uri="{FF2B5EF4-FFF2-40B4-BE49-F238E27FC236}">
                <a16:creationId xmlns:a16="http://schemas.microsoft.com/office/drawing/2014/main" id="{9F4FCB39-55FC-74E3-2255-C111F90BC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0AFA77-66FA-5BF5-92F8-5E967132F4B1}"/>
              </a:ext>
            </a:extLst>
          </p:cNvPr>
          <p:cNvSpPr>
            <a:spLocks noGrp="1"/>
          </p:cNvSpPr>
          <p:nvPr>
            <p:ph type="sldNum" sz="quarter" idx="12"/>
          </p:nvPr>
        </p:nvSpPr>
        <p:spPr/>
        <p:txBody>
          <a:bodyPr/>
          <a:lstStyle/>
          <a:p>
            <a:fld id="{13CA3E70-F247-4C1E-BB9F-5878F7E71F5B}" type="slidenum">
              <a:rPr lang="en-US" smtClean="0"/>
              <a:t>‹#›</a:t>
            </a:fld>
            <a:endParaRPr lang="en-US"/>
          </a:p>
        </p:txBody>
      </p:sp>
    </p:spTree>
    <p:extLst>
      <p:ext uri="{BB962C8B-B14F-4D97-AF65-F5344CB8AC3E}">
        <p14:creationId xmlns:p14="http://schemas.microsoft.com/office/powerpoint/2010/main" val="13258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C4EC-C3CC-7020-A582-42B4BE8565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336A79-A0E5-753A-8877-7239AFC21F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10645B-7B14-6F56-1FCF-1C82B2385B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1F0BB3-3F25-810A-3396-F7D9D202E1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5320B7-F848-8DE5-9650-8D320BB7A5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1B7B39-1B0B-3738-7972-44EA77C1DD6D}"/>
              </a:ext>
            </a:extLst>
          </p:cNvPr>
          <p:cNvSpPr>
            <a:spLocks noGrp="1"/>
          </p:cNvSpPr>
          <p:nvPr>
            <p:ph type="dt" sz="half" idx="10"/>
          </p:nvPr>
        </p:nvSpPr>
        <p:spPr/>
        <p:txBody>
          <a:bodyPr/>
          <a:lstStyle/>
          <a:p>
            <a:fld id="{F970899D-FC5B-4197-AED6-1A57ACE655F1}" type="datetimeFigureOut">
              <a:rPr lang="en-US" smtClean="0"/>
              <a:t>3/5/2026</a:t>
            </a:fld>
            <a:endParaRPr lang="en-US"/>
          </a:p>
        </p:txBody>
      </p:sp>
      <p:sp>
        <p:nvSpPr>
          <p:cNvPr id="8" name="Footer Placeholder 7">
            <a:extLst>
              <a:ext uri="{FF2B5EF4-FFF2-40B4-BE49-F238E27FC236}">
                <a16:creationId xmlns:a16="http://schemas.microsoft.com/office/drawing/2014/main" id="{A9502F1B-F47E-338E-8234-CF648894EF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A08221-C53E-6F78-24A8-AC5013B3716F}"/>
              </a:ext>
            </a:extLst>
          </p:cNvPr>
          <p:cNvSpPr>
            <a:spLocks noGrp="1"/>
          </p:cNvSpPr>
          <p:nvPr>
            <p:ph type="sldNum" sz="quarter" idx="12"/>
          </p:nvPr>
        </p:nvSpPr>
        <p:spPr/>
        <p:txBody>
          <a:bodyPr/>
          <a:lstStyle/>
          <a:p>
            <a:fld id="{13CA3E70-F247-4C1E-BB9F-5878F7E71F5B}" type="slidenum">
              <a:rPr lang="en-US" smtClean="0"/>
              <a:t>‹#›</a:t>
            </a:fld>
            <a:endParaRPr lang="en-US"/>
          </a:p>
        </p:txBody>
      </p:sp>
    </p:spTree>
    <p:extLst>
      <p:ext uri="{BB962C8B-B14F-4D97-AF65-F5344CB8AC3E}">
        <p14:creationId xmlns:p14="http://schemas.microsoft.com/office/powerpoint/2010/main" val="231847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36EB-1BBC-9C99-78D2-DF3831755C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913F64-F3BF-DA1E-C42C-598F95C76D93}"/>
              </a:ext>
            </a:extLst>
          </p:cNvPr>
          <p:cNvSpPr>
            <a:spLocks noGrp="1"/>
          </p:cNvSpPr>
          <p:nvPr>
            <p:ph type="dt" sz="half" idx="10"/>
          </p:nvPr>
        </p:nvSpPr>
        <p:spPr/>
        <p:txBody>
          <a:bodyPr/>
          <a:lstStyle/>
          <a:p>
            <a:fld id="{F970899D-FC5B-4197-AED6-1A57ACE655F1}" type="datetimeFigureOut">
              <a:rPr lang="en-US" smtClean="0"/>
              <a:t>3/5/2026</a:t>
            </a:fld>
            <a:endParaRPr lang="en-US"/>
          </a:p>
        </p:txBody>
      </p:sp>
      <p:sp>
        <p:nvSpPr>
          <p:cNvPr id="4" name="Footer Placeholder 3">
            <a:extLst>
              <a:ext uri="{FF2B5EF4-FFF2-40B4-BE49-F238E27FC236}">
                <a16:creationId xmlns:a16="http://schemas.microsoft.com/office/drawing/2014/main" id="{FCB92615-002F-7812-485E-F391E3AC5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D26854-51F6-C830-653C-B759DA099F26}"/>
              </a:ext>
            </a:extLst>
          </p:cNvPr>
          <p:cNvSpPr>
            <a:spLocks noGrp="1"/>
          </p:cNvSpPr>
          <p:nvPr>
            <p:ph type="sldNum" sz="quarter" idx="12"/>
          </p:nvPr>
        </p:nvSpPr>
        <p:spPr/>
        <p:txBody>
          <a:bodyPr/>
          <a:lstStyle/>
          <a:p>
            <a:fld id="{13CA3E70-F247-4C1E-BB9F-5878F7E71F5B}" type="slidenum">
              <a:rPr lang="en-US" smtClean="0"/>
              <a:t>‹#›</a:t>
            </a:fld>
            <a:endParaRPr lang="en-US"/>
          </a:p>
        </p:txBody>
      </p:sp>
    </p:spTree>
    <p:extLst>
      <p:ext uri="{BB962C8B-B14F-4D97-AF65-F5344CB8AC3E}">
        <p14:creationId xmlns:p14="http://schemas.microsoft.com/office/powerpoint/2010/main" val="544691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CDE258-6C52-5CA6-75A0-A036C24B6F06}"/>
              </a:ext>
            </a:extLst>
          </p:cNvPr>
          <p:cNvSpPr>
            <a:spLocks noGrp="1"/>
          </p:cNvSpPr>
          <p:nvPr>
            <p:ph type="dt" sz="half" idx="10"/>
          </p:nvPr>
        </p:nvSpPr>
        <p:spPr/>
        <p:txBody>
          <a:bodyPr/>
          <a:lstStyle/>
          <a:p>
            <a:fld id="{F970899D-FC5B-4197-AED6-1A57ACE655F1}" type="datetimeFigureOut">
              <a:rPr lang="en-US" smtClean="0"/>
              <a:t>3/5/2026</a:t>
            </a:fld>
            <a:endParaRPr lang="en-US"/>
          </a:p>
        </p:txBody>
      </p:sp>
      <p:sp>
        <p:nvSpPr>
          <p:cNvPr id="3" name="Footer Placeholder 2">
            <a:extLst>
              <a:ext uri="{FF2B5EF4-FFF2-40B4-BE49-F238E27FC236}">
                <a16:creationId xmlns:a16="http://schemas.microsoft.com/office/drawing/2014/main" id="{4F59CEC8-BB54-5532-4B7D-232BE53858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54899-26F7-38A7-2C41-AA32DD0AB8DA}"/>
              </a:ext>
            </a:extLst>
          </p:cNvPr>
          <p:cNvSpPr>
            <a:spLocks noGrp="1"/>
          </p:cNvSpPr>
          <p:nvPr>
            <p:ph type="sldNum" sz="quarter" idx="12"/>
          </p:nvPr>
        </p:nvSpPr>
        <p:spPr/>
        <p:txBody>
          <a:bodyPr/>
          <a:lstStyle/>
          <a:p>
            <a:fld id="{13CA3E70-F247-4C1E-BB9F-5878F7E71F5B}" type="slidenum">
              <a:rPr lang="en-US" smtClean="0"/>
              <a:t>‹#›</a:t>
            </a:fld>
            <a:endParaRPr lang="en-US"/>
          </a:p>
        </p:txBody>
      </p:sp>
    </p:spTree>
    <p:extLst>
      <p:ext uri="{BB962C8B-B14F-4D97-AF65-F5344CB8AC3E}">
        <p14:creationId xmlns:p14="http://schemas.microsoft.com/office/powerpoint/2010/main" val="1036575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9E94-CCD8-4A74-6914-263419D87F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94A77B-F632-7AEA-75A2-70559D2F4B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FFC413-A95E-9BA3-280C-54FE1BA76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188D7-EAD5-6B80-0D17-AAB6DE1594D4}"/>
              </a:ext>
            </a:extLst>
          </p:cNvPr>
          <p:cNvSpPr>
            <a:spLocks noGrp="1"/>
          </p:cNvSpPr>
          <p:nvPr>
            <p:ph type="dt" sz="half" idx="10"/>
          </p:nvPr>
        </p:nvSpPr>
        <p:spPr/>
        <p:txBody>
          <a:bodyPr/>
          <a:lstStyle/>
          <a:p>
            <a:fld id="{F970899D-FC5B-4197-AED6-1A57ACE655F1}" type="datetimeFigureOut">
              <a:rPr lang="en-US" smtClean="0"/>
              <a:t>3/5/2026</a:t>
            </a:fld>
            <a:endParaRPr lang="en-US"/>
          </a:p>
        </p:txBody>
      </p:sp>
      <p:sp>
        <p:nvSpPr>
          <p:cNvPr id="6" name="Footer Placeholder 5">
            <a:extLst>
              <a:ext uri="{FF2B5EF4-FFF2-40B4-BE49-F238E27FC236}">
                <a16:creationId xmlns:a16="http://schemas.microsoft.com/office/drawing/2014/main" id="{0688063D-E89F-2CBC-225F-7EE67E9E4E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821E5-58B6-28B8-A2A5-7C4F5A78C262}"/>
              </a:ext>
            </a:extLst>
          </p:cNvPr>
          <p:cNvSpPr>
            <a:spLocks noGrp="1"/>
          </p:cNvSpPr>
          <p:nvPr>
            <p:ph type="sldNum" sz="quarter" idx="12"/>
          </p:nvPr>
        </p:nvSpPr>
        <p:spPr/>
        <p:txBody>
          <a:bodyPr/>
          <a:lstStyle/>
          <a:p>
            <a:fld id="{13CA3E70-F247-4C1E-BB9F-5878F7E71F5B}" type="slidenum">
              <a:rPr lang="en-US" smtClean="0"/>
              <a:t>‹#›</a:t>
            </a:fld>
            <a:endParaRPr lang="en-US"/>
          </a:p>
        </p:txBody>
      </p:sp>
    </p:spTree>
    <p:extLst>
      <p:ext uri="{BB962C8B-B14F-4D97-AF65-F5344CB8AC3E}">
        <p14:creationId xmlns:p14="http://schemas.microsoft.com/office/powerpoint/2010/main" val="3815303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3FF2-16C1-A1B6-52F9-A791679755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A7DE26-B026-810C-CA34-1017A84C58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3EA75-5DBE-5504-77F1-9F4A1E5BB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5D58EF-26CB-ABEA-7DB3-C8A68BA0B43E}"/>
              </a:ext>
            </a:extLst>
          </p:cNvPr>
          <p:cNvSpPr>
            <a:spLocks noGrp="1"/>
          </p:cNvSpPr>
          <p:nvPr>
            <p:ph type="dt" sz="half" idx="10"/>
          </p:nvPr>
        </p:nvSpPr>
        <p:spPr/>
        <p:txBody>
          <a:bodyPr/>
          <a:lstStyle/>
          <a:p>
            <a:fld id="{F970899D-FC5B-4197-AED6-1A57ACE655F1}" type="datetimeFigureOut">
              <a:rPr lang="en-US" smtClean="0"/>
              <a:t>3/5/2026</a:t>
            </a:fld>
            <a:endParaRPr lang="en-US"/>
          </a:p>
        </p:txBody>
      </p:sp>
      <p:sp>
        <p:nvSpPr>
          <p:cNvPr id="6" name="Footer Placeholder 5">
            <a:extLst>
              <a:ext uri="{FF2B5EF4-FFF2-40B4-BE49-F238E27FC236}">
                <a16:creationId xmlns:a16="http://schemas.microsoft.com/office/drawing/2014/main" id="{4F223C56-56FE-4F97-35D7-56D8A92E5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DD6632-B477-0473-76EC-72436705257A}"/>
              </a:ext>
            </a:extLst>
          </p:cNvPr>
          <p:cNvSpPr>
            <a:spLocks noGrp="1"/>
          </p:cNvSpPr>
          <p:nvPr>
            <p:ph type="sldNum" sz="quarter" idx="12"/>
          </p:nvPr>
        </p:nvSpPr>
        <p:spPr/>
        <p:txBody>
          <a:bodyPr/>
          <a:lstStyle/>
          <a:p>
            <a:fld id="{13CA3E70-F247-4C1E-BB9F-5878F7E71F5B}" type="slidenum">
              <a:rPr lang="en-US" smtClean="0"/>
              <a:t>‹#›</a:t>
            </a:fld>
            <a:endParaRPr lang="en-US"/>
          </a:p>
        </p:txBody>
      </p:sp>
    </p:spTree>
    <p:extLst>
      <p:ext uri="{BB962C8B-B14F-4D97-AF65-F5344CB8AC3E}">
        <p14:creationId xmlns:p14="http://schemas.microsoft.com/office/powerpoint/2010/main" val="3915715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474D2-C748-4EFB-4DD7-6441AD863F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0CAE0A-E3EA-3DA2-553D-D72FDAAD4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908DA-6B5A-E470-21BA-DC11A14AF3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70899D-FC5B-4197-AED6-1A57ACE655F1}" type="datetimeFigureOut">
              <a:rPr lang="en-US" smtClean="0"/>
              <a:t>3/5/2026</a:t>
            </a:fld>
            <a:endParaRPr lang="en-US"/>
          </a:p>
        </p:txBody>
      </p:sp>
      <p:sp>
        <p:nvSpPr>
          <p:cNvPr id="5" name="Footer Placeholder 4">
            <a:extLst>
              <a:ext uri="{FF2B5EF4-FFF2-40B4-BE49-F238E27FC236}">
                <a16:creationId xmlns:a16="http://schemas.microsoft.com/office/drawing/2014/main" id="{8FCC83A4-88F4-54FD-0A2F-FC59BAF40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15E16F-FB30-7881-BC92-CAAC566316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CA3E70-F247-4C1E-BB9F-5878F7E71F5B}" type="slidenum">
              <a:rPr lang="en-US" smtClean="0"/>
              <a:t>‹#›</a:t>
            </a:fld>
            <a:endParaRPr lang="en-US"/>
          </a:p>
        </p:txBody>
      </p:sp>
    </p:spTree>
    <p:extLst>
      <p:ext uri="{BB962C8B-B14F-4D97-AF65-F5344CB8AC3E}">
        <p14:creationId xmlns:p14="http://schemas.microsoft.com/office/powerpoint/2010/main" val="2633414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archive.cdc.gov/www_cdc_gov/flu/resource-center/freeresources/graphics/flu-vaccine-protected-infographic.htm"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flu-burden/php/data-vis/2023-2024.html"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RThlr3oTXm4?feature=oembed" TargetMode="External"/><Relationship Id="rId6" Type="http://schemas.openxmlformats.org/officeDocument/2006/relationships/image" Target="../media/image5.png"/><Relationship Id="rId5" Type="http://schemas.openxmlformats.org/officeDocument/2006/relationships/hyperlink" Target="https://www.familiesfightingflu.org/family-stories/" TargetMode="External"/><Relationship Id="rId4" Type="http://schemas.openxmlformats.org/officeDocument/2006/relationships/hyperlink" Target="https://www.familiesfightingflu.or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cdc.gov/flu-vaccines-work/php/effectiveness-studies/?CDC_AAref_Va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mmwr/volumes/74/wr/pdfs/mm7406a2-H.pdf" TargetMode="External"/><Relationship Id="rId7"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doi.org/10.1093/cid/ciz075" TargetMode="External"/><Relationship Id="rId4" Type="http://schemas.openxmlformats.org/officeDocument/2006/relationships/hyperlink" Target="https://www.ncbi.nlm.nih.gov/pubmed/28935236"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cdc.gov/flu/about/disease/spread.htm"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slide" Target="slide81.xml"/><Relationship Id="rId3" Type="http://schemas.openxmlformats.org/officeDocument/2006/relationships/slide" Target="slide16.xml"/><Relationship Id="rId7" Type="http://schemas.openxmlformats.org/officeDocument/2006/relationships/slide" Target="slide37.xml"/><Relationship Id="rId12" Type="http://schemas.openxmlformats.org/officeDocument/2006/relationships/slide" Target="slide80.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79.xml"/><Relationship Id="rId5" Type="http://schemas.openxmlformats.org/officeDocument/2006/relationships/slide" Target="slide25.xml"/><Relationship Id="rId10" Type="http://schemas.openxmlformats.org/officeDocument/2006/relationships/slide" Target="slide76.xml"/><Relationship Id="rId4" Type="http://schemas.openxmlformats.org/officeDocument/2006/relationships/slide" Target="slide24.xml"/><Relationship Id="rId9" Type="http://schemas.openxmlformats.org/officeDocument/2006/relationships/slide" Target="slide72.xm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cdc.gov/vaccine-safety/vaccines/flu.html"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immunize.org/ask-experts/topic/influenza/" TargetMode="External"/><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www.immunize.org/askexperts/experts_inf.asp"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fluvaxview/coverage-by-season/2023-2024.html#cdc_report_pub_study_section_3-results"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fluvaxview/interactive/general-population-coverage.html"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fluvaxview/interactive/general-population-coverage.html"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customXml" Target="../ink/ink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customXml" Target="../ink/ink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hyperlink" Target="https://www.cdc.gov/fluvaxview/interactive/general-population-coverage.html" TargetMode="Externa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cdc.gov/fluvaxview/coverage-by-season/2023-2024.html#cdc_report_pub_study_section_3-result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cdc.gov/fluvaxview/interactive/general-population-coverage.html"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acog.org/patient-resources/faqs/pregnancy/the-flu-vaccine-and-pregnancy"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fluvaxview/interactive/pregnant-women.html?CDC_AAref_Val=https://www.cdc.gov/flu/fluvaxview/interactive-pregnant-women.htm" TargetMode="Externa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cdc.gov/flu/about/coldflu.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cdc.gov/flu/hcp/vax-summary/flu-vaccine-recommendation.html#:~:text=times%20to%20vaccine-,Make%20a%20Strong%20Influenza%20Vaccine%20Recommendation%20(SHARE),-It%20is%20importan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cdc.gov/flu-resources/media/pdfs/2024/07/flu-vaccine-rec-65_2020.pdf" TargetMode="External"/><Relationship Id="rId5" Type="http://schemas.openxmlformats.org/officeDocument/2006/relationships/hyperlink" Target="https://www.cdc.gov/flu-resources/media/pdfs/2024/07/flu-vaccine-rec-50-64_2020.pdf" TargetMode="External"/><Relationship Id="rId4" Type="http://schemas.openxmlformats.org/officeDocument/2006/relationships/hyperlink" Target="https://articulateusercontent.com/rise/courses/mvGTj9m0GRKwGDD8DfPlj75UhyXfhWs7/0Ts4d1NzTTtAlkV_-Make-a-Strong-Flu-Vaccine-Rec-Flyer.pdf"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ww.immunize.org/wp-content/uploads/catg.d/p3072a.pdf" TargetMode="External"/><Relationship Id="rId4" Type="http://schemas.openxmlformats.org/officeDocument/2006/relationships/hyperlink" Target="https://www.cdc.gov/acip-recs/hcp/vaccine-specific/flu.htm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immunize.org/catg.d/p4072.pdf"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ww.cdc.gov/mmwr/volumes/71/rr/rr7101a1.htm" TargetMode="External"/><Relationship Id="rId4" Type="http://schemas.openxmlformats.org/officeDocument/2006/relationships/hyperlink" Target="https://www.cdc.gov/flu/prevent/egg-allergies.ht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s://www.immunize.org/wp-content/uploads/catg.d/p3125.pd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cdc.gov/flu/vaccines/coadministration.html"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cdc.gov/vaccines/covid-19/clinical-considerations/covid-19-vaccines-us.html#Coadministration" TargetMode="External"/><Relationship Id="rId5" Type="http://schemas.openxmlformats.org/officeDocument/2006/relationships/hyperlink" Target="https://downloads.aap.org/AAP/PDF/AAP-Immunization-Schedule.pdf?_gl=1*z803q6*_ga*MzEzODI3NDg2LjE3Mzk4MTUwMzI.*_ga_FD9D3XZVQQ*czE3NTU4ODU5NzIkbzQyJGcxJHQxNzU1ODg2MTAyJGo2MCRsMCRoMA.." TargetMode="Externa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hyperlink" Target="https://www.cdc.gov/flu-burden/php/data-vis/2024-2025.html"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hyperlink" Target="https://www.immunize.org/askexperts/contraindications-precautions.asp#:~:text=A%20%22moderate%20or%20severe%20acute,and%20vaccines%20may%20be%20given"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lAjJS_i6gS8?feature=oembed" TargetMode="External"/><Relationship Id="rId5" Type="http://schemas.openxmlformats.org/officeDocument/2006/relationships/hyperlink" Target="https://www.immunize.org/ask-experts/topic/contraindications-precautions/" TargetMode="External"/><Relationship Id="rId4" Type="http://schemas.openxmlformats.org/officeDocument/2006/relationships/image" Target="../media/image61.jpeg"/></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immunize.org/"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aafp.org/family-physician/patient-care/prevention-wellness/immunizations-vaccines/immunization-schedules/birth-through-age-18-immunization-schedule.html" TargetMode="External"/><Relationship Id="rId4" Type="http://schemas.openxmlformats.org/officeDocument/2006/relationships/hyperlink" Target="https://publications.aap.org/redbook/resources/15585/AAP-Immunization-Schedul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hyperlink" Target="https://www.immunize.org/standing-orders/" TargetMode="External"/><Relationship Id="rId7" Type="http://schemas.openxmlformats.org/officeDocument/2006/relationships/hyperlink" Target="https://www.immunize.org/catg.d/p3066.pdf"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immunize.org/catg.d/p3067.pdf" TargetMode="External"/><Relationship Id="rId5" Type="http://schemas.openxmlformats.org/officeDocument/2006/relationships/hyperlink" Target="https://www.immunize.org/catg.d/p3074a.pdf" TargetMode="External"/><Relationship Id="rId4" Type="http://schemas.openxmlformats.org/officeDocument/2006/relationships/hyperlink" Target="https://www.immunize.org/catg.d/p3074.pdf"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ww.immunizekansascoalition.org/vaccine-catch-up-email-template.docx" TargetMode="External"/><Relationship Id="rId4" Type="http://schemas.openxmlformats.org/officeDocument/2006/relationships/hyperlink" Target="https://www.immunizekansascoalition.org/documents/Flu%20Immz%20Resources-Updated%20Sept%202025.docx"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kdhe.ks.gov/1476/Influenza-Surveillance"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hyperlink" Target="https://rise.articulate.com/share/O7bkDu1VM4Xjx13lH1iPBbApoDQUi1dJ"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hyperlink" Target="https://www.immunizekansascoalition.org/kansas-fights-flu.aspx" TargetMode="External"/><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64AF"/>
        </a:solidFill>
        <a:effectLst/>
      </p:bgPr>
    </p:bg>
    <p:spTree>
      <p:nvGrpSpPr>
        <p:cNvPr id="1" name=""/>
        <p:cNvGrpSpPr/>
        <p:nvPr/>
      </p:nvGrpSpPr>
      <p:grpSpPr>
        <a:xfrm>
          <a:off x="0" y="0"/>
          <a:ext cx="0" cy="0"/>
          <a:chOff x="0" y="0"/>
          <a:chExt cx="0" cy="0"/>
        </a:xfrm>
      </p:grpSpPr>
      <p:sp>
        <p:nvSpPr>
          <p:cNvPr id="2" name="Freeform 2"/>
          <p:cNvSpPr/>
          <p:nvPr/>
        </p:nvSpPr>
        <p:spPr>
          <a:xfrm>
            <a:off x="3573980" y="3799041"/>
            <a:ext cx="2439981" cy="741735"/>
          </a:xfrm>
          <a:custGeom>
            <a:avLst/>
            <a:gdLst/>
            <a:ahLst/>
            <a:cxnLst/>
            <a:rect l="l" t="t" r="r" b="b"/>
            <a:pathLst>
              <a:path w="3659971" h="1112603">
                <a:moveTo>
                  <a:pt x="0" y="0"/>
                </a:moveTo>
                <a:lnTo>
                  <a:pt x="3659971" y="0"/>
                </a:lnTo>
                <a:lnTo>
                  <a:pt x="3659971" y="1112603"/>
                </a:lnTo>
                <a:lnTo>
                  <a:pt x="0" y="1112603"/>
                </a:lnTo>
                <a:lnTo>
                  <a:pt x="0" y="0"/>
                </a:lnTo>
                <a:close/>
              </a:path>
            </a:pathLst>
          </a:custGeom>
          <a:blipFill>
            <a:blip r:embed="rId2"/>
            <a:stretch>
              <a:fillRect b="-25885"/>
            </a:stretch>
          </a:blipFill>
        </p:spPr>
        <p:txBody>
          <a:bodyPr/>
          <a:lstStyle/>
          <a:p>
            <a:endParaRPr lang="en-US"/>
          </a:p>
        </p:txBody>
      </p:sp>
      <p:grpSp>
        <p:nvGrpSpPr>
          <p:cNvPr id="3" name="Group 3"/>
          <p:cNvGrpSpPr/>
          <p:nvPr/>
        </p:nvGrpSpPr>
        <p:grpSpPr>
          <a:xfrm>
            <a:off x="6159500" y="2098188"/>
            <a:ext cx="6759209" cy="6801643"/>
            <a:chOff x="0" y="0"/>
            <a:chExt cx="991590" cy="997816"/>
          </a:xfrm>
        </p:grpSpPr>
        <p:sp>
          <p:nvSpPr>
            <p:cNvPr id="4" name="Freeform 4"/>
            <p:cNvSpPr/>
            <p:nvPr/>
          </p:nvSpPr>
          <p:spPr>
            <a:xfrm>
              <a:off x="0" y="0"/>
              <a:ext cx="991590" cy="997816"/>
            </a:xfrm>
            <a:custGeom>
              <a:avLst/>
              <a:gdLst/>
              <a:ahLst/>
              <a:cxnLst/>
              <a:rect l="l" t="t" r="r" b="b"/>
              <a:pathLst>
                <a:path w="991590" h="997816">
                  <a:moveTo>
                    <a:pt x="495795" y="0"/>
                  </a:moveTo>
                  <a:cubicBezTo>
                    <a:pt x="221975" y="0"/>
                    <a:pt x="0" y="223369"/>
                    <a:pt x="0" y="498908"/>
                  </a:cubicBezTo>
                  <a:cubicBezTo>
                    <a:pt x="0" y="774447"/>
                    <a:pt x="221975" y="997816"/>
                    <a:pt x="495795" y="997816"/>
                  </a:cubicBezTo>
                  <a:cubicBezTo>
                    <a:pt x="769615" y="997816"/>
                    <a:pt x="991590" y="774447"/>
                    <a:pt x="991590" y="498908"/>
                  </a:cubicBezTo>
                  <a:cubicBezTo>
                    <a:pt x="991590" y="223369"/>
                    <a:pt x="769615" y="0"/>
                    <a:pt x="495795" y="0"/>
                  </a:cubicBezTo>
                  <a:close/>
                </a:path>
              </a:pathLst>
            </a:custGeom>
            <a:blipFill>
              <a:blip r:embed="rId3"/>
              <a:stretch>
                <a:fillRect l="-13058" r="-37746"/>
              </a:stretch>
            </a:blipFill>
            <a:ln w="38100" cap="sq">
              <a:solidFill>
                <a:srgbClr val="F6BC19"/>
              </a:solidFill>
              <a:prstDash val="solid"/>
              <a:miter/>
            </a:ln>
          </p:spPr>
          <p:txBody>
            <a:bodyPr/>
            <a:lstStyle/>
            <a:p>
              <a:endParaRPr lang="en-US"/>
            </a:p>
          </p:txBody>
        </p:sp>
      </p:grpSp>
      <p:sp>
        <p:nvSpPr>
          <p:cNvPr id="5" name="TextBox 5"/>
          <p:cNvSpPr txBox="1"/>
          <p:nvPr/>
        </p:nvSpPr>
        <p:spPr>
          <a:xfrm>
            <a:off x="3573980" y="360932"/>
            <a:ext cx="8527235" cy="3129062"/>
          </a:xfrm>
          <a:prstGeom prst="rect">
            <a:avLst/>
          </a:prstGeom>
        </p:spPr>
        <p:txBody>
          <a:bodyPr lIns="0" tIns="0" rIns="0" bIns="0" rtlCol="0" anchor="t">
            <a:spAutoFit/>
          </a:bodyPr>
          <a:lstStyle/>
          <a:p>
            <a:pPr>
              <a:lnSpc>
                <a:spcPts val="12159"/>
              </a:lnSpc>
            </a:pPr>
            <a:r>
              <a:rPr lang="en-US" sz="11250" b="1">
                <a:solidFill>
                  <a:srgbClr val="F6BC19"/>
                </a:solidFill>
                <a:latin typeface="Aptos"/>
                <a:ea typeface="Agrandir Bold"/>
                <a:cs typeface="Agrandir Bold"/>
                <a:sym typeface="Agrandir Bold"/>
              </a:rPr>
              <a:t>Preventing Flu</a:t>
            </a:r>
          </a:p>
        </p:txBody>
      </p:sp>
      <p:grpSp>
        <p:nvGrpSpPr>
          <p:cNvPr id="6" name="Group 6"/>
          <p:cNvGrpSpPr/>
          <p:nvPr/>
        </p:nvGrpSpPr>
        <p:grpSpPr>
          <a:xfrm rot="314320">
            <a:off x="-433867" y="536422"/>
            <a:ext cx="3771469" cy="377146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8125" r="-28125"/>
              </a:stretch>
            </a:blipFill>
            <a:ln w="38100" cap="sq">
              <a:solidFill>
                <a:srgbClr val="F6BC19"/>
              </a:solidFill>
              <a:prstDash val="solid"/>
              <a:miter/>
            </a:ln>
          </p:spPr>
          <p:txBody>
            <a:bodyPr/>
            <a:lstStyle/>
            <a:p>
              <a:endParaRPr lang="en-US"/>
            </a:p>
          </p:txBody>
        </p:sp>
      </p:grpSp>
      <p:grpSp>
        <p:nvGrpSpPr>
          <p:cNvPr id="8" name="Group 8"/>
          <p:cNvGrpSpPr/>
          <p:nvPr/>
        </p:nvGrpSpPr>
        <p:grpSpPr>
          <a:xfrm>
            <a:off x="589629" y="4629118"/>
            <a:ext cx="2644813" cy="264481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6086" r="-14598"/>
              </a:stretch>
            </a:blipFill>
            <a:ln w="38100" cap="sq">
              <a:solidFill>
                <a:srgbClr val="F6BC19"/>
              </a:solidFill>
              <a:prstDash val="solid"/>
              <a:miter/>
            </a:ln>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930BE-FBD5-D9B2-631A-D2D38CE6A83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F908D61-A641-CEAC-6BBC-E5AEA3CDE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418" y="193830"/>
            <a:ext cx="9959163" cy="5697417"/>
          </a:xfrm>
          <a:prstGeom prst="rect">
            <a:avLst/>
          </a:prstGeom>
        </p:spPr>
      </p:pic>
      <p:sp>
        <p:nvSpPr>
          <p:cNvPr id="8" name="TextBox 7">
            <a:extLst>
              <a:ext uri="{FF2B5EF4-FFF2-40B4-BE49-F238E27FC236}">
                <a16:creationId xmlns:a16="http://schemas.microsoft.com/office/drawing/2014/main" id="{1FF78F15-6AEB-F973-6BB8-7A535B746B83}"/>
              </a:ext>
            </a:extLst>
          </p:cNvPr>
          <p:cNvSpPr txBox="1"/>
          <p:nvPr/>
        </p:nvSpPr>
        <p:spPr>
          <a:xfrm>
            <a:off x="0" y="6533587"/>
            <a:ext cx="7728155" cy="400110"/>
          </a:xfrm>
          <a:prstGeom prst="rect">
            <a:avLst/>
          </a:prstGeom>
          <a:noFill/>
        </p:spPr>
        <p:txBody>
          <a:bodyPr wrap="square">
            <a:spAutoFit/>
          </a:bodyPr>
          <a:lstStyle/>
          <a:p>
            <a:r>
              <a:rPr lang="en-US" sz="1000" i="1"/>
              <a:t>Reference: </a:t>
            </a:r>
            <a:r>
              <a:rPr lang="en-US" sz="1000" b="0" i="1" u="sng">
                <a:solidFill>
                  <a:srgbClr val="0A56A6"/>
                </a:solidFill>
                <a:effectLst/>
                <a:hlinkClick r:id="rId3"/>
              </a:rPr>
              <a:t>https://archive.cdc.gov/www_cdc_gov/flu/resource-center/freeresources/graphics/flu-vaccine-protected-infographic.htm</a:t>
            </a:r>
            <a:br>
              <a:rPr lang="en-US" sz="1000" i="1">
                <a:solidFill>
                  <a:srgbClr val="0A56A6"/>
                </a:solidFill>
                <a:effectLst/>
                <a:hlinkClick r:id="rId3"/>
              </a:rPr>
            </a:br>
            <a:endParaRPr lang="en-US" sz="1000" i="1"/>
          </a:p>
        </p:txBody>
      </p:sp>
      <p:pic>
        <p:nvPicPr>
          <p:cNvPr id="2" name="Picture 5">
            <a:extLst>
              <a:ext uri="{FF2B5EF4-FFF2-40B4-BE49-F238E27FC236}">
                <a16:creationId xmlns:a16="http://schemas.microsoft.com/office/drawing/2014/main" id="{4750D9AA-F431-7026-B5F0-76983486577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3965925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F587-2DD1-9D07-9BB8-43811540347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9258DC1-6677-2B10-7F18-5C08F8A26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713" y="2101684"/>
            <a:ext cx="8976573" cy="4561386"/>
          </a:xfrm>
          <a:prstGeom prst="rect">
            <a:avLst/>
          </a:prstGeom>
        </p:spPr>
      </p:pic>
      <p:sp>
        <p:nvSpPr>
          <p:cNvPr id="6" name="TextBox 5">
            <a:extLst>
              <a:ext uri="{FF2B5EF4-FFF2-40B4-BE49-F238E27FC236}">
                <a16:creationId xmlns:a16="http://schemas.microsoft.com/office/drawing/2014/main" id="{FF03B6AF-ABF6-6E13-5DF9-DB0D9B9087A4}"/>
              </a:ext>
            </a:extLst>
          </p:cNvPr>
          <p:cNvSpPr txBox="1"/>
          <p:nvPr/>
        </p:nvSpPr>
        <p:spPr>
          <a:xfrm>
            <a:off x="1645494" y="917391"/>
            <a:ext cx="9050121" cy="1446550"/>
          </a:xfrm>
          <a:prstGeom prst="rect">
            <a:avLst/>
          </a:prstGeom>
          <a:noFill/>
        </p:spPr>
        <p:txBody>
          <a:bodyPr wrap="square" rtlCol="0">
            <a:spAutoFit/>
          </a:bodyPr>
          <a:lstStyle/>
          <a:p>
            <a:r>
              <a:rPr lang="en-US" sz="2200">
                <a:solidFill>
                  <a:srgbClr val="002060"/>
                </a:solidFill>
              </a:rPr>
              <a:t>The table below shows the estimated rates of influenza-associated disease outcomes, </a:t>
            </a:r>
            <a:r>
              <a:rPr lang="en-US" sz="2200" b="1">
                <a:solidFill>
                  <a:srgbClr val="002060"/>
                </a:solidFill>
              </a:rPr>
              <a:t>per 100,000 people </a:t>
            </a:r>
            <a:r>
              <a:rPr lang="en-US" sz="2200">
                <a:solidFill>
                  <a:srgbClr val="002060"/>
                </a:solidFill>
              </a:rPr>
              <a:t>in that age group, in the U.S. for the 2023-2024 influenza season.</a:t>
            </a:r>
          </a:p>
          <a:p>
            <a:endParaRPr lang="en-US" sz="2200">
              <a:solidFill>
                <a:srgbClr val="002060"/>
              </a:solidFill>
            </a:endParaRPr>
          </a:p>
        </p:txBody>
      </p:sp>
      <p:sp>
        <p:nvSpPr>
          <p:cNvPr id="8" name="TextBox 7">
            <a:extLst>
              <a:ext uri="{FF2B5EF4-FFF2-40B4-BE49-F238E27FC236}">
                <a16:creationId xmlns:a16="http://schemas.microsoft.com/office/drawing/2014/main" id="{429068A2-11D3-7B01-F20F-71C918FD11DA}"/>
              </a:ext>
            </a:extLst>
          </p:cNvPr>
          <p:cNvSpPr txBox="1"/>
          <p:nvPr/>
        </p:nvSpPr>
        <p:spPr>
          <a:xfrm>
            <a:off x="0" y="6571574"/>
            <a:ext cx="7316917" cy="400110"/>
          </a:xfrm>
          <a:prstGeom prst="rect">
            <a:avLst/>
          </a:prstGeom>
          <a:noFill/>
        </p:spPr>
        <p:txBody>
          <a:bodyPr wrap="square">
            <a:spAutoFit/>
          </a:bodyPr>
          <a:lstStyle/>
          <a:p>
            <a:r>
              <a:rPr lang="en-US" sz="1000" i="1"/>
              <a:t>Reference: </a:t>
            </a:r>
            <a:r>
              <a:rPr lang="en-US" sz="1000" i="1" u="sng">
                <a:solidFill>
                  <a:srgbClr val="0A56A6"/>
                </a:solidFill>
                <a:hlinkClick r:id="rId3"/>
              </a:rPr>
              <a:t>https://archive.cdc.gov/#/details?url=https://www.cdc.gov/flu-burden/php/data-vis/2023-2024.html</a:t>
            </a:r>
            <a:br>
              <a:rPr lang="en-US" sz="1000" i="1">
                <a:solidFill>
                  <a:srgbClr val="0A56A6"/>
                </a:solidFill>
                <a:effectLst/>
                <a:hlinkClick r:id="rId3"/>
              </a:rPr>
            </a:br>
            <a:endParaRPr lang="en-US" sz="1000" i="1"/>
          </a:p>
        </p:txBody>
      </p:sp>
      <p:pic>
        <p:nvPicPr>
          <p:cNvPr id="3" name="Picture 5">
            <a:extLst>
              <a:ext uri="{FF2B5EF4-FFF2-40B4-BE49-F238E27FC236}">
                <a16:creationId xmlns:a16="http://schemas.microsoft.com/office/drawing/2014/main" id="{643A85B4-F240-BF5F-DDF7-983D7DC82C1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5" name="TextBox 4">
            <a:extLst>
              <a:ext uri="{FF2B5EF4-FFF2-40B4-BE49-F238E27FC236}">
                <a16:creationId xmlns:a16="http://schemas.microsoft.com/office/drawing/2014/main" id="{B6A3E081-DAAD-61D5-FEB2-E267BAC079C3}"/>
              </a:ext>
            </a:extLst>
          </p:cNvPr>
          <p:cNvSpPr txBox="1"/>
          <p:nvPr/>
        </p:nvSpPr>
        <p:spPr>
          <a:xfrm>
            <a:off x="0" y="0"/>
            <a:ext cx="12192000" cy="707886"/>
          </a:xfrm>
          <a:prstGeom prst="rect">
            <a:avLst/>
          </a:prstGeom>
          <a:solidFill>
            <a:srgbClr val="3B64AF"/>
          </a:solidFill>
        </p:spPr>
        <p:txBody>
          <a:bodyPr wrap="square">
            <a:spAutoFit/>
          </a:bodyPr>
          <a:lstStyle/>
          <a:p>
            <a:pPr algn="ctr"/>
            <a:r>
              <a:rPr lang="en-US" sz="4000" b="1">
                <a:solidFill>
                  <a:srgbClr val="F8BD16"/>
                </a:solidFill>
              </a:rPr>
              <a:t>Who should be reminded to get the flu vaccine?</a:t>
            </a:r>
          </a:p>
        </p:txBody>
      </p:sp>
    </p:spTree>
    <p:extLst>
      <p:ext uri="{BB962C8B-B14F-4D97-AF65-F5344CB8AC3E}">
        <p14:creationId xmlns:p14="http://schemas.microsoft.com/office/powerpoint/2010/main" val="977019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C4813-4EE9-F19E-0175-E11C1D71400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75C4798-0C45-90A6-8FDC-9F6AC9201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627" y="2050189"/>
            <a:ext cx="9249331" cy="4418956"/>
          </a:xfrm>
          <a:prstGeom prst="rect">
            <a:avLst/>
          </a:prstGeom>
        </p:spPr>
      </p:pic>
      <p:sp>
        <p:nvSpPr>
          <p:cNvPr id="14" name="TextBox 13">
            <a:extLst>
              <a:ext uri="{FF2B5EF4-FFF2-40B4-BE49-F238E27FC236}">
                <a16:creationId xmlns:a16="http://schemas.microsoft.com/office/drawing/2014/main" id="{CB36EFE3-4103-9705-6706-B33000DF0DF6}"/>
              </a:ext>
            </a:extLst>
          </p:cNvPr>
          <p:cNvSpPr txBox="1"/>
          <p:nvPr/>
        </p:nvSpPr>
        <p:spPr>
          <a:xfrm>
            <a:off x="3047419" y="224510"/>
            <a:ext cx="6097162" cy="769441"/>
          </a:xfrm>
          <a:prstGeom prst="rect">
            <a:avLst/>
          </a:prstGeom>
          <a:noFill/>
        </p:spPr>
        <p:txBody>
          <a:bodyPr wrap="square">
            <a:spAutoFit/>
          </a:bodyPr>
          <a:lstStyle/>
          <a:p>
            <a:pPr algn="ctr"/>
            <a:r>
              <a:rPr lang="en-US" sz="4400" b="1">
                <a:solidFill>
                  <a:srgbClr val="002060"/>
                </a:solidFill>
              </a:rPr>
              <a:t>Test Your Knowledge!</a:t>
            </a:r>
          </a:p>
        </p:txBody>
      </p:sp>
      <p:sp>
        <p:nvSpPr>
          <p:cNvPr id="16" name="TextBox 15">
            <a:extLst>
              <a:ext uri="{FF2B5EF4-FFF2-40B4-BE49-F238E27FC236}">
                <a16:creationId xmlns:a16="http://schemas.microsoft.com/office/drawing/2014/main" id="{C4016307-540B-246D-BB7E-BBA6434955C1}"/>
              </a:ext>
            </a:extLst>
          </p:cNvPr>
          <p:cNvSpPr txBox="1"/>
          <p:nvPr/>
        </p:nvSpPr>
        <p:spPr>
          <a:xfrm>
            <a:off x="3089562" y="1288127"/>
            <a:ext cx="6012875" cy="467885"/>
          </a:xfrm>
          <a:prstGeom prst="rect">
            <a:avLst/>
          </a:prstGeom>
          <a:solidFill>
            <a:srgbClr val="F8BD16"/>
          </a:solidFill>
          <a:ln>
            <a:solidFill>
              <a:srgbClr val="0070C0"/>
            </a:solidFill>
          </a:ln>
          <a:effectLst>
            <a:outerShdw blurRad="50800" dist="38100" dir="2700000" algn="tl" rotWithShape="0">
              <a:prstClr val="black">
                <a:alpha val="40000"/>
              </a:prstClr>
            </a:outerShdw>
          </a:effectLst>
        </p:spPr>
        <p:txBody>
          <a:bodyPr wrap="square">
            <a:spAutoFit/>
          </a:bodyPr>
          <a:lstStyle/>
          <a:p>
            <a:pPr algn="ctr">
              <a:lnSpc>
                <a:spcPct val="150000"/>
              </a:lnSpc>
            </a:pPr>
            <a:r>
              <a:rPr lang="en-US" sz="1800" b="1">
                <a:solidFill>
                  <a:srgbClr val="002060"/>
                </a:solidFill>
              </a:rPr>
              <a:t>Try to match each age-group with its correct description</a:t>
            </a:r>
          </a:p>
        </p:txBody>
      </p:sp>
      <p:pic>
        <p:nvPicPr>
          <p:cNvPr id="2" name="Picture 5">
            <a:extLst>
              <a:ext uri="{FF2B5EF4-FFF2-40B4-BE49-F238E27FC236}">
                <a16:creationId xmlns:a16="http://schemas.microsoft.com/office/drawing/2014/main" id="{B2F518E9-0EB5-4CA1-870D-80CA49B714C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pic>
        <p:nvPicPr>
          <p:cNvPr id="3" name="Picture 2" descr="A light bulb with rays of light coming out of it&#10;&#10;AI-generated content may be incorrect.">
            <a:extLst>
              <a:ext uri="{FF2B5EF4-FFF2-40B4-BE49-F238E27FC236}">
                <a16:creationId xmlns:a16="http://schemas.microsoft.com/office/drawing/2014/main" id="{3337396C-646E-3C71-2646-0B734AF95934}"/>
              </a:ext>
            </a:extLst>
          </p:cNvPr>
          <p:cNvPicPr>
            <a:picLocks noChangeAspect="1"/>
          </p:cNvPicPr>
          <p:nvPr/>
        </p:nvPicPr>
        <p:blipFill>
          <a:blip r:embed="rId4"/>
          <a:stretch>
            <a:fillRect/>
          </a:stretch>
        </p:blipFill>
        <p:spPr>
          <a:xfrm>
            <a:off x="9628909" y="427182"/>
            <a:ext cx="2563092" cy="2563092"/>
          </a:xfrm>
          <a:prstGeom prst="rect">
            <a:avLst/>
          </a:prstGeom>
        </p:spPr>
      </p:pic>
    </p:spTree>
    <p:extLst>
      <p:ext uri="{BB962C8B-B14F-4D97-AF65-F5344CB8AC3E}">
        <p14:creationId xmlns:p14="http://schemas.microsoft.com/office/powerpoint/2010/main" val="1127114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07F53-40C6-132F-0CFC-D67A6B8535B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C727F36-25C3-402D-6FF9-0EC54E50A8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50906" y="1170432"/>
            <a:ext cx="8973144" cy="5145222"/>
          </a:xfrm>
          <a:prstGeom prst="rect">
            <a:avLst/>
          </a:prstGeom>
        </p:spPr>
      </p:pic>
      <p:pic>
        <p:nvPicPr>
          <p:cNvPr id="5" name="Picture 5">
            <a:extLst>
              <a:ext uri="{FF2B5EF4-FFF2-40B4-BE49-F238E27FC236}">
                <a16:creationId xmlns:a16="http://schemas.microsoft.com/office/drawing/2014/main" id="{837F3CCE-D19C-87C0-D6FA-6BE1709817C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809683" y="6043971"/>
            <a:ext cx="2279904" cy="689671"/>
          </a:xfrm>
          <a:prstGeom prst="rect">
            <a:avLst/>
          </a:prstGeom>
        </p:spPr>
      </p:pic>
      <p:sp>
        <p:nvSpPr>
          <p:cNvPr id="14" name="TextBox 13">
            <a:extLst>
              <a:ext uri="{FF2B5EF4-FFF2-40B4-BE49-F238E27FC236}">
                <a16:creationId xmlns:a16="http://schemas.microsoft.com/office/drawing/2014/main" id="{98B60FEB-CAC6-D5F4-E05D-3DE41BD933DD}"/>
              </a:ext>
            </a:extLst>
          </p:cNvPr>
          <p:cNvSpPr txBox="1"/>
          <p:nvPr/>
        </p:nvSpPr>
        <p:spPr>
          <a:xfrm>
            <a:off x="3047419" y="224510"/>
            <a:ext cx="6097162" cy="769441"/>
          </a:xfrm>
          <a:prstGeom prst="rect">
            <a:avLst/>
          </a:prstGeom>
          <a:noFill/>
        </p:spPr>
        <p:txBody>
          <a:bodyPr wrap="square">
            <a:spAutoFit/>
          </a:bodyPr>
          <a:lstStyle/>
          <a:p>
            <a:pPr algn="ctr"/>
            <a:r>
              <a:rPr lang="en-US" sz="4400" b="1">
                <a:solidFill>
                  <a:srgbClr val="002060"/>
                </a:solidFill>
              </a:rPr>
              <a:t>Test Your Knowledge!</a:t>
            </a:r>
          </a:p>
        </p:txBody>
      </p:sp>
      <p:pic>
        <p:nvPicPr>
          <p:cNvPr id="3" name="Picture 2" descr="A light bulb with rays of light coming out of it&#10;&#10;AI-generated content may be incorrect.">
            <a:extLst>
              <a:ext uri="{FF2B5EF4-FFF2-40B4-BE49-F238E27FC236}">
                <a16:creationId xmlns:a16="http://schemas.microsoft.com/office/drawing/2014/main" id="{C4DCB699-CC06-E6F3-F17C-CA26320F2B69}"/>
              </a:ext>
            </a:extLst>
          </p:cNvPr>
          <p:cNvPicPr>
            <a:picLocks noChangeAspect="1"/>
          </p:cNvPicPr>
          <p:nvPr/>
        </p:nvPicPr>
        <p:blipFill>
          <a:blip r:embed="rId4"/>
          <a:stretch>
            <a:fillRect/>
          </a:stretch>
        </p:blipFill>
        <p:spPr>
          <a:xfrm>
            <a:off x="9628909" y="427182"/>
            <a:ext cx="2563092" cy="2563092"/>
          </a:xfrm>
          <a:prstGeom prst="rect">
            <a:avLst/>
          </a:prstGeom>
        </p:spPr>
      </p:pic>
      <p:pic>
        <p:nvPicPr>
          <p:cNvPr id="6" name="Picture 5" descr="A yellow star with a check mark&#10;&#10;AI-generated content may be incorrect.">
            <a:extLst>
              <a:ext uri="{FF2B5EF4-FFF2-40B4-BE49-F238E27FC236}">
                <a16:creationId xmlns:a16="http://schemas.microsoft.com/office/drawing/2014/main" id="{D9DD0BBA-F0DB-776D-19B1-A9E505544FAF}"/>
              </a:ext>
            </a:extLst>
          </p:cNvPr>
          <p:cNvPicPr>
            <a:picLocks noChangeAspect="1"/>
          </p:cNvPicPr>
          <p:nvPr/>
        </p:nvPicPr>
        <p:blipFill>
          <a:blip r:embed="rId5"/>
          <a:stretch>
            <a:fillRect/>
          </a:stretch>
        </p:blipFill>
        <p:spPr>
          <a:xfrm>
            <a:off x="1697182" y="1708728"/>
            <a:ext cx="588819" cy="600364"/>
          </a:xfrm>
          <a:prstGeom prst="rect">
            <a:avLst/>
          </a:prstGeom>
        </p:spPr>
      </p:pic>
      <p:pic>
        <p:nvPicPr>
          <p:cNvPr id="7" name="Picture 6" descr="A yellow star with a check mark&#10;&#10;AI-generated content may be incorrect.">
            <a:extLst>
              <a:ext uri="{FF2B5EF4-FFF2-40B4-BE49-F238E27FC236}">
                <a16:creationId xmlns:a16="http://schemas.microsoft.com/office/drawing/2014/main" id="{126C2CC6-9E8B-E0F9-EF94-6F5076E96977}"/>
              </a:ext>
            </a:extLst>
          </p:cNvPr>
          <p:cNvPicPr>
            <a:picLocks noChangeAspect="1"/>
          </p:cNvPicPr>
          <p:nvPr/>
        </p:nvPicPr>
        <p:blipFill>
          <a:blip r:embed="rId5"/>
          <a:stretch>
            <a:fillRect/>
          </a:stretch>
        </p:blipFill>
        <p:spPr>
          <a:xfrm>
            <a:off x="1697182" y="3325091"/>
            <a:ext cx="588819" cy="600364"/>
          </a:xfrm>
          <a:prstGeom prst="rect">
            <a:avLst/>
          </a:prstGeom>
        </p:spPr>
      </p:pic>
      <p:pic>
        <p:nvPicPr>
          <p:cNvPr id="8" name="Picture 7" descr="A yellow star with a check mark&#10;&#10;AI-generated content may be incorrect.">
            <a:extLst>
              <a:ext uri="{FF2B5EF4-FFF2-40B4-BE49-F238E27FC236}">
                <a16:creationId xmlns:a16="http://schemas.microsoft.com/office/drawing/2014/main" id="{A8002A8A-E351-9613-7591-287CEEE4DD99}"/>
              </a:ext>
            </a:extLst>
          </p:cNvPr>
          <p:cNvPicPr>
            <a:picLocks noChangeAspect="1"/>
          </p:cNvPicPr>
          <p:nvPr/>
        </p:nvPicPr>
        <p:blipFill>
          <a:blip r:embed="rId5"/>
          <a:stretch>
            <a:fillRect/>
          </a:stretch>
        </p:blipFill>
        <p:spPr>
          <a:xfrm>
            <a:off x="1697182" y="4987636"/>
            <a:ext cx="588819" cy="600364"/>
          </a:xfrm>
          <a:prstGeom prst="rect">
            <a:avLst/>
          </a:prstGeom>
        </p:spPr>
      </p:pic>
    </p:spTree>
    <p:extLst>
      <p:ext uri="{BB962C8B-B14F-4D97-AF65-F5344CB8AC3E}">
        <p14:creationId xmlns:p14="http://schemas.microsoft.com/office/powerpoint/2010/main" val="2616126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6A226-3514-B17D-A21A-017E89977832}"/>
            </a:ext>
          </a:extLst>
        </p:cNvPr>
        <p:cNvGrpSpPr/>
        <p:nvPr/>
      </p:nvGrpSpPr>
      <p:grpSpPr>
        <a:xfrm>
          <a:off x="0" y="0"/>
          <a:ext cx="0" cy="0"/>
          <a:chOff x="0" y="0"/>
          <a:chExt cx="0" cy="0"/>
        </a:xfrm>
      </p:grpSpPr>
      <p:pic>
        <p:nvPicPr>
          <p:cNvPr id="3" name="Online Media 2" title="Rebecca's Flu Story">
            <a:hlinkClick r:id="" action="ppaction://media"/>
            <a:extLst>
              <a:ext uri="{FF2B5EF4-FFF2-40B4-BE49-F238E27FC236}">
                <a16:creationId xmlns:a16="http://schemas.microsoft.com/office/drawing/2014/main" id="{73677E63-6B92-8904-C6ED-866DB045B05B}"/>
              </a:ext>
            </a:extLst>
          </p:cNvPr>
          <p:cNvPicPr>
            <a:picLocks noRot="1" noChangeAspect="1"/>
          </p:cNvPicPr>
          <p:nvPr>
            <a:videoFile r:link="rId1"/>
          </p:nvPr>
        </p:nvPicPr>
        <p:blipFill>
          <a:blip r:embed="rId3"/>
          <a:stretch>
            <a:fillRect/>
          </a:stretch>
        </p:blipFill>
        <p:spPr>
          <a:xfrm>
            <a:off x="4477182" y="1251268"/>
            <a:ext cx="7714818" cy="4355464"/>
          </a:xfrm>
          <a:prstGeom prst="rect">
            <a:avLst/>
          </a:prstGeom>
        </p:spPr>
      </p:pic>
      <p:sp>
        <p:nvSpPr>
          <p:cNvPr id="4" name="TextBox 3">
            <a:extLst>
              <a:ext uri="{FF2B5EF4-FFF2-40B4-BE49-F238E27FC236}">
                <a16:creationId xmlns:a16="http://schemas.microsoft.com/office/drawing/2014/main" id="{7AFC06F9-F7CB-A8BA-E3B4-4846C076C81C}"/>
              </a:ext>
            </a:extLst>
          </p:cNvPr>
          <p:cNvSpPr txBox="1"/>
          <p:nvPr/>
        </p:nvSpPr>
        <p:spPr>
          <a:xfrm>
            <a:off x="268852" y="1030204"/>
            <a:ext cx="4208330" cy="7263527"/>
          </a:xfrm>
          <a:prstGeom prst="rect">
            <a:avLst/>
          </a:prstGeom>
          <a:noFill/>
        </p:spPr>
        <p:txBody>
          <a:bodyPr wrap="square" rtlCol="0">
            <a:spAutoFit/>
          </a:bodyPr>
          <a:lstStyle/>
          <a:p>
            <a:r>
              <a:rPr lang="en-US" b="1">
                <a:solidFill>
                  <a:srgbClr val="002060"/>
                </a:solidFill>
              </a:rPr>
              <a:t>If statistics don't move you, these </a:t>
            </a:r>
          </a:p>
          <a:p>
            <a:r>
              <a:rPr lang="en-US" b="1">
                <a:solidFill>
                  <a:srgbClr val="002060"/>
                </a:solidFill>
              </a:rPr>
              <a:t>stories will.</a:t>
            </a:r>
          </a:p>
          <a:p>
            <a:endParaRPr lang="en-US" b="1">
              <a:solidFill>
                <a:srgbClr val="002060"/>
              </a:solidFill>
            </a:endParaRPr>
          </a:p>
          <a:p>
            <a:r>
              <a:rPr lang="en-US" b="1">
                <a:hlinkClick r:id="rId4"/>
              </a:rPr>
              <a:t>Families Fighting Flu</a:t>
            </a:r>
            <a:r>
              <a:rPr lang="en-US" b="1"/>
              <a:t> </a:t>
            </a:r>
            <a:r>
              <a:rPr lang="en-US">
                <a:solidFill>
                  <a:srgbClr val="002060"/>
                </a:solidFill>
              </a:rPr>
              <a:t>is a national, nonprofit, advocacy organization dedicated to protecting children, families, and communities against the flu.  </a:t>
            </a:r>
          </a:p>
          <a:p>
            <a:endParaRPr lang="en-US">
              <a:solidFill>
                <a:srgbClr val="002060"/>
              </a:solidFill>
            </a:endParaRPr>
          </a:p>
          <a:p>
            <a:r>
              <a:rPr lang="en-US">
                <a:solidFill>
                  <a:srgbClr val="002060"/>
                </a:solidFill>
              </a:rPr>
              <a:t>They offer a web page with emotional stories of families whose lives have been permanently altered by the flu. </a:t>
            </a:r>
          </a:p>
          <a:p>
            <a:r>
              <a:rPr lang="en-US">
                <a:solidFill>
                  <a:srgbClr val="002060"/>
                </a:solidFill>
              </a:rPr>
              <a:t>Anyone who isn't impressed with how bad influenza is should watch the heart-wrenching story below.</a:t>
            </a:r>
          </a:p>
          <a:p>
            <a:endParaRPr lang="en-US">
              <a:solidFill>
                <a:srgbClr val="002060"/>
              </a:solidFill>
            </a:endParaRPr>
          </a:p>
          <a:p>
            <a:endParaRPr lang="en-US">
              <a:solidFill>
                <a:srgbClr val="002060"/>
              </a:solidFill>
            </a:endParaRPr>
          </a:p>
          <a:p>
            <a:r>
              <a:rPr lang="en-US" sz="1400" i="1">
                <a:solidFill>
                  <a:srgbClr val="002060"/>
                </a:solidFill>
              </a:rPr>
              <a:t>More family stories can be found at the website  of Families Fighting Flu:  </a:t>
            </a:r>
            <a:r>
              <a:rPr lang="en-US" sz="1400" i="1">
                <a:hlinkClick r:id="rId5"/>
              </a:rPr>
              <a:t>https://www.familiesfightingflu.org/family-stories/</a:t>
            </a:r>
            <a:br>
              <a:rPr lang="en-US" sz="1400" i="1">
                <a:hlinkClick r:id="rId5"/>
              </a:rPr>
            </a:br>
            <a:br>
              <a:rPr lang="en-US" sz="1400" i="1">
                <a:solidFill>
                  <a:srgbClr val="002060"/>
                </a:solidFill>
              </a:rPr>
            </a:br>
            <a:endParaRPr lang="en-US" sz="1400" i="1">
              <a:solidFill>
                <a:srgbClr val="002060"/>
              </a:solidFill>
            </a:endParaRPr>
          </a:p>
          <a:p>
            <a:endParaRPr lang="en-US" b="1"/>
          </a:p>
          <a:p>
            <a:endParaRPr lang="en-US" b="1"/>
          </a:p>
          <a:p>
            <a:br>
              <a:rPr lang="en-US"/>
            </a:br>
            <a:endParaRPr lang="en-US"/>
          </a:p>
        </p:txBody>
      </p:sp>
      <p:pic>
        <p:nvPicPr>
          <p:cNvPr id="6" name="Picture 5">
            <a:extLst>
              <a:ext uri="{FF2B5EF4-FFF2-40B4-BE49-F238E27FC236}">
                <a16:creationId xmlns:a16="http://schemas.microsoft.com/office/drawing/2014/main" id="{3D89B859-1647-4D3D-C6D5-4676EB24EFD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5" name="TextBox 4">
            <a:extLst>
              <a:ext uri="{FF2B5EF4-FFF2-40B4-BE49-F238E27FC236}">
                <a16:creationId xmlns:a16="http://schemas.microsoft.com/office/drawing/2014/main" id="{9B62A4C8-EC83-E987-F5D7-F315F7F94548}"/>
              </a:ext>
            </a:extLst>
          </p:cNvPr>
          <p:cNvSpPr txBox="1"/>
          <p:nvPr/>
        </p:nvSpPr>
        <p:spPr>
          <a:xfrm>
            <a:off x="0" y="0"/>
            <a:ext cx="12192000" cy="707886"/>
          </a:xfrm>
          <a:prstGeom prst="rect">
            <a:avLst/>
          </a:prstGeom>
          <a:solidFill>
            <a:srgbClr val="3B64AF"/>
          </a:solidFill>
        </p:spPr>
        <p:txBody>
          <a:bodyPr wrap="square">
            <a:spAutoFit/>
          </a:bodyPr>
          <a:lstStyle/>
          <a:p>
            <a:pPr algn="ctr"/>
            <a:r>
              <a:rPr lang="en-US" sz="4000" b="1">
                <a:solidFill>
                  <a:srgbClr val="F8BD16"/>
                </a:solidFill>
              </a:rPr>
              <a:t>Scarlett’s Story</a:t>
            </a:r>
          </a:p>
        </p:txBody>
      </p:sp>
    </p:spTree>
    <p:extLst>
      <p:ext uri="{BB962C8B-B14F-4D97-AF65-F5344CB8AC3E}">
        <p14:creationId xmlns:p14="http://schemas.microsoft.com/office/powerpoint/2010/main" val="317929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5D2CC-DEB5-0C90-F782-E4944D70520D}"/>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D0F149B3-D0D2-352D-62B9-884163DCACB2}"/>
              </a:ext>
            </a:extLst>
          </p:cNvPr>
          <p:cNvSpPr txBox="1"/>
          <p:nvPr/>
        </p:nvSpPr>
        <p:spPr>
          <a:xfrm>
            <a:off x="1236174" y="1047148"/>
            <a:ext cx="9719648" cy="50250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a:solidFill>
                  <a:srgbClr val="002060"/>
                </a:solidFill>
              </a:rPr>
              <a:t>Flu is </a:t>
            </a:r>
            <a:r>
              <a:rPr lang="en-US" sz="2400" b="1">
                <a:solidFill>
                  <a:schemeClr val="accent6">
                    <a:lumMod val="75000"/>
                  </a:schemeClr>
                </a:solidFill>
              </a:rPr>
              <a:t>more severe </a:t>
            </a:r>
            <a:r>
              <a:rPr lang="en-US" sz="2400">
                <a:solidFill>
                  <a:srgbClr val="002060"/>
                </a:solidFill>
              </a:rPr>
              <a:t>than common cold</a:t>
            </a:r>
          </a:p>
          <a:p>
            <a:pPr marL="285750" indent="-285750">
              <a:lnSpc>
                <a:spcPct val="150000"/>
              </a:lnSpc>
              <a:buFont typeface="Arial" panose="020B0604020202020204" pitchFamily="34" charset="0"/>
              <a:buChar char="•"/>
            </a:pPr>
            <a:r>
              <a:rPr lang="en-US" sz="2400">
                <a:solidFill>
                  <a:srgbClr val="002060"/>
                </a:solidFill>
              </a:rPr>
              <a:t>Even if you don’t care about getting the flu yourself, </a:t>
            </a:r>
            <a:r>
              <a:rPr lang="en-US" sz="2400" b="1">
                <a:solidFill>
                  <a:schemeClr val="accent6">
                    <a:lumMod val="75000"/>
                  </a:schemeClr>
                </a:solidFill>
              </a:rPr>
              <a:t>it’s worth getting the vaccine so you don’t spread flu </a:t>
            </a:r>
            <a:r>
              <a:rPr lang="en-US" sz="2400">
                <a:solidFill>
                  <a:srgbClr val="002060"/>
                </a:solidFill>
              </a:rPr>
              <a:t>to your parents, grandparents, babies, and grandbabies!</a:t>
            </a:r>
          </a:p>
          <a:p>
            <a:pPr marL="285750" indent="-285750">
              <a:lnSpc>
                <a:spcPct val="150000"/>
              </a:lnSpc>
              <a:buFont typeface="Arial" panose="020B0604020202020204" pitchFamily="34" charset="0"/>
              <a:buChar char="•"/>
            </a:pPr>
            <a:r>
              <a:rPr lang="en-US" sz="2400">
                <a:solidFill>
                  <a:srgbClr val="002060"/>
                </a:solidFill>
              </a:rPr>
              <a:t>Flu carries with it an </a:t>
            </a:r>
            <a:r>
              <a:rPr lang="en-US" sz="2400" b="1">
                <a:solidFill>
                  <a:schemeClr val="accent6">
                    <a:lumMod val="75000"/>
                  </a:schemeClr>
                </a:solidFill>
              </a:rPr>
              <a:t>enormous burden</a:t>
            </a:r>
            <a:r>
              <a:rPr lang="en-US" sz="2400">
                <a:solidFill>
                  <a:srgbClr val="002060"/>
                </a:solidFill>
              </a:rPr>
              <a:t> of illness, hospitalization, and death year after year</a:t>
            </a:r>
          </a:p>
          <a:p>
            <a:pPr marL="285750" indent="-285750">
              <a:lnSpc>
                <a:spcPct val="150000"/>
              </a:lnSpc>
              <a:buFont typeface="Arial" panose="020B0604020202020204" pitchFamily="34" charset="0"/>
              <a:buChar char="•"/>
            </a:pPr>
            <a:r>
              <a:rPr lang="en-US" sz="2400">
                <a:solidFill>
                  <a:srgbClr val="002060"/>
                </a:solidFill>
              </a:rPr>
              <a:t>The people at greatest risk for flu-related hospitalization are seniors. People aged </a:t>
            </a:r>
            <a:r>
              <a:rPr lang="en-US" sz="2400" b="1">
                <a:solidFill>
                  <a:schemeClr val="accent6">
                    <a:lumMod val="75000"/>
                  </a:schemeClr>
                </a:solidFill>
              </a:rPr>
              <a:t>50-64 and young children </a:t>
            </a:r>
            <a:r>
              <a:rPr lang="en-US" sz="2400">
                <a:solidFill>
                  <a:srgbClr val="002060"/>
                </a:solidFill>
              </a:rPr>
              <a:t>are also at notable risk.</a:t>
            </a:r>
          </a:p>
          <a:p>
            <a:pPr marL="285750" indent="-285750">
              <a:lnSpc>
                <a:spcPct val="150000"/>
              </a:lnSpc>
              <a:buFont typeface="Arial" panose="020B0604020202020204" pitchFamily="34" charset="0"/>
              <a:buChar char="•"/>
            </a:pPr>
            <a:r>
              <a:rPr lang="en-US" sz="2400">
                <a:solidFill>
                  <a:srgbClr val="002060"/>
                </a:solidFill>
              </a:rPr>
              <a:t>In short… the flu is one bad bug!</a:t>
            </a:r>
          </a:p>
        </p:txBody>
      </p:sp>
      <p:pic>
        <p:nvPicPr>
          <p:cNvPr id="2" name="Picture 5">
            <a:extLst>
              <a:ext uri="{FF2B5EF4-FFF2-40B4-BE49-F238E27FC236}">
                <a16:creationId xmlns:a16="http://schemas.microsoft.com/office/drawing/2014/main" id="{927ABB2A-27A9-63D1-C9FB-843635DD186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3" name="TextBox 2">
            <a:extLst>
              <a:ext uri="{FF2B5EF4-FFF2-40B4-BE49-F238E27FC236}">
                <a16:creationId xmlns:a16="http://schemas.microsoft.com/office/drawing/2014/main" id="{D0E50827-2B61-1216-CB34-266ACD323E3D}"/>
              </a:ext>
            </a:extLst>
          </p:cNvPr>
          <p:cNvSpPr txBox="1"/>
          <p:nvPr/>
        </p:nvSpPr>
        <p:spPr>
          <a:xfrm>
            <a:off x="0" y="0"/>
            <a:ext cx="12192000" cy="707886"/>
          </a:xfrm>
          <a:prstGeom prst="rect">
            <a:avLst/>
          </a:prstGeom>
          <a:solidFill>
            <a:srgbClr val="3B64AF"/>
          </a:solidFill>
        </p:spPr>
        <p:txBody>
          <a:bodyPr wrap="square">
            <a:spAutoFit/>
          </a:bodyPr>
          <a:lstStyle/>
          <a:p>
            <a:pPr algn="ctr"/>
            <a:r>
              <a:rPr lang="en-US" sz="4000" b="1">
                <a:solidFill>
                  <a:srgbClr val="F8BD16"/>
                </a:solidFill>
              </a:rPr>
              <a:t>What we’ve learned so far…</a:t>
            </a:r>
          </a:p>
        </p:txBody>
      </p:sp>
    </p:spTree>
    <p:extLst>
      <p:ext uri="{BB962C8B-B14F-4D97-AF65-F5344CB8AC3E}">
        <p14:creationId xmlns:p14="http://schemas.microsoft.com/office/powerpoint/2010/main" val="2920222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245F215A-A512-822C-4F29-3A9B662984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307770-E018-34C0-123B-351DF7D37AA8}"/>
              </a:ext>
            </a:extLst>
          </p:cNvPr>
          <p:cNvSpPr>
            <a:spLocks noGrp="1"/>
          </p:cNvSpPr>
          <p:nvPr>
            <p:ph type="ctrTitle"/>
          </p:nvPr>
        </p:nvSpPr>
        <p:spPr>
          <a:xfrm>
            <a:off x="2869754" y="777515"/>
            <a:ext cx="6452480" cy="2918638"/>
          </a:xfrm>
          <a:solidFill>
            <a:srgbClr val="FFC000"/>
          </a:solidFill>
          <a:ln>
            <a:solidFill>
              <a:schemeClr val="accent1"/>
            </a:solidFill>
          </a:ln>
          <a:effectLst>
            <a:outerShdw blurRad="50800" dist="38100" dir="2700000" algn="tl" rotWithShape="0">
              <a:prstClr val="black">
                <a:alpha val="40000"/>
              </a:prstClr>
            </a:outerShdw>
          </a:effectLst>
        </p:spPr>
        <p:txBody>
          <a:bodyPr lIns="457200" tIns="457200" rIns="457200" bIns="457200">
            <a:normAutofit fontScale="90000"/>
          </a:bodyPr>
          <a:lstStyle/>
          <a:p>
            <a:pPr algn="l"/>
            <a:r>
              <a:rPr lang="en-US" b="1" dirty="0">
                <a:solidFill>
                  <a:srgbClr val="002060"/>
                </a:solidFill>
              </a:rPr>
              <a:t>Lesson 2: </a:t>
            </a:r>
            <a:br>
              <a:rPr lang="en-US" b="1" dirty="0">
                <a:solidFill>
                  <a:srgbClr val="002060"/>
                </a:solidFill>
              </a:rPr>
            </a:br>
            <a:r>
              <a:rPr lang="en-US" b="1" dirty="0">
                <a:solidFill>
                  <a:srgbClr val="002060"/>
                </a:solidFill>
              </a:rPr>
              <a:t>“Why I want you to be vaccinated”</a:t>
            </a:r>
          </a:p>
        </p:txBody>
      </p:sp>
      <p:sp>
        <p:nvSpPr>
          <p:cNvPr id="3" name="TextBox 2">
            <a:extLst>
              <a:ext uri="{FF2B5EF4-FFF2-40B4-BE49-F238E27FC236}">
                <a16:creationId xmlns:a16="http://schemas.microsoft.com/office/drawing/2014/main" id="{DB9327BC-5C02-F779-5108-316FF60FDF62}"/>
              </a:ext>
            </a:extLst>
          </p:cNvPr>
          <p:cNvSpPr txBox="1"/>
          <p:nvPr/>
        </p:nvSpPr>
        <p:spPr>
          <a:xfrm>
            <a:off x="3390586" y="4183724"/>
            <a:ext cx="5410817" cy="1896761"/>
          </a:xfrm>
          <a:prstGeom prst="wedgeRoundRectCallout">
            <a:avLst>
              <a:gd name="adj1" fmla="val -20833"/>
              <a:gd name="adj2" fmla="val 48816"/>
              <a:gd name="adj3" fmla="val 16667"/>
            </a:avLst>
          </a:prstGeom>
          <a:solidFill>
            <a:srgbClr val="FFFFCC"/>
          </a:solidFill>
          <a:ln>
            <a:solidFill>
              <a:srgbClr val="0070C0"/>
            </a:solidFill>
          </a:ln>
          <a:effectLst>
            <a:outerShdw blurRad="50800" dist="38100" dir="2700000" algn="tl" rotWithShape="0">
              <a:prstClr val="black">
                <a:alpha val="40000"/>
              </a:prstClr>
            </a:outerShdw>
          </a:effectLst>
        </p:spPr>
        <p:txBody>
          <a:bodyPr wrap="square">
            <a:spAutoFit/>
          </a:bodyPr>
          <a:lstStyle/>
          <a:p>
            <a:pPr>
              <a:lnSpc>
                <a:spcPct val="150000"/>
              </a:lnSpc>
            </a:pPr>
            <a:r>
              <a:rPr lang="en-US" dirty="0">
                <a:solidFill>
                  <a:srgbClr val="3B64AF"/>
                </a:solidFill>
              </a:rPr>
              <a:t>Patients need to know why you are recommending the flu vaccine for them. </a:t>
            </a:r>
          </a:p>
          <a:p>
            <a:pPr>
              <a:lnSpc>
                <a:spcPct val="150000"/>
              </a:lnSpc>
            </a:pPr>
            <a:r>
              <a:rPr lang="en-US" dirty="0">
                <a:solidFill>
                  <a:srgbClr val="3B64AF"/>
                </a:solidFill>
              </a:rPr>
              <a:t>The following lesson contains </a:t>
            </a:r>
            <a:r>
              <a:rPr lang="en-US" b="1" dirty="0">
                <a:solidFill>
                  <a:srgbClr val="3B64AF"/>
                </a:solidFill>
              </a:rPr>
              <a:t>four key concepts </a:t>
            </a:r>
            <a:r>
              <a:rPr lang="en-US" dirty="0">
                <a:solidFill>
                  <a:srgbClr val="3B64AF"/>
                </a:solidFill>
              </a:rPr>
              <a:t>about the flu vaccine:</a:t>
            </a:r>
          </a:p>
        </p:txBody>
      </p:sp>
      <p:pic>
        <p:nvPicPr>
          <p:cNvPr id="4" name="Picture 5">
            <a:extLst>
              <a:ext uri="{FF2B5EF4-FFF2-40B4-BE49-F238E27FC236}">
                <a16:creationId xmlns:a16="http://schemas.microsoft.com/office/drawing/2014/main" id="{5A06A250-5633-E33E-31A0-0621507BB5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1933817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B9F9C-3EF9-3BEC-C403-221EE51ED65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9EBF8EC-4B01-27FC-43CA-8B542133F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945" y="2846382"/>
            <a:ext cx="7382681" cy="3448227"/>
          </a:xfrm>
          <a:prstGeom prst="rect">
            <a:avLst/>
          </a:prstGeom>
        </p:spPr>
      </p:pic>
      <p:sp>
        <p:nvSpPr>
          <p:cNvPr id="4" name="TextBox 3">
            <a:extLst>
              <a:ext uri="{FF2B5EF4-FFF2-40B4-BE49-F238E27FC236}">
                <a16:creationId xmlns:a16="http://schemas.microsoft.com/office/drawing/2014/main" id="{122C5BD9-6555-439C-499C-A15CAF36CD7E}"/>
              </a:ext>
            </a:extLst>
          </p:cNvPr>
          <p:cNvSpPr txBox="1"/>
          <p:nvPr/>
        </p:nvSpPr>
        <p:spPr>
          <a:xfrm>
            <a:off x="911121" y="1369055"/>
            <a:ext cx="8898562" cy="1477328"/>
          </a:xfrm>
          <a:prstGeom prst="rect">
            <a:avLst/>
          </a:prstGeom>
          <a:noFill/>
        </p:spPr>
        <p:txBody>
          <a:bodyPr wrap="square">
            <a:spAutoFit/>
          </a:bodyPr>
          <a:lstStyle/>
          <a:p>
            <a:pPr algn="l" fontAlgn="auto">
              <a:buNone/>
            </a:pPr>
            <a:r>
              <a:rPr lang="en-US" b="0" i="0" dirty="0">
                <a:solidFill>
                  <a:srgbClr val="002060"/>
                </a:solidFill>
                <a:effectLst/>
              </a:rPr>
              <a:t>Flu vaccine's effectiveness varies from year to year. This depends largely on two factors: </a:t>
            </a:r>
          </a:p>
          <a:p>
            <a:pPr marL="742950" lvl="1" indent="-285750">
              <a:buFont typeface="Arial" panose="020B0604020202020204" pitchFamily="34" charset="0"/>
              <a:buChar char="•"/>
            </a:pPr>
            <a:r>
              <a:rPr lang="en-US" b="0" i="0" dirty="0">
                <a:solidFill>
                  <a:srgbClr val="002060"/>
                </a:solidFill>
                <a:effectLst/>
              </a:rPr>
              <a:t>Characteristics of the person being vaccinated (e.g., age).  </a:t>
            </a:r>
            <a:endParaRPr lang="en-US" dirty="0">
              <a:solidFill>
                <a:srgbClr val="002060"/>
              </a:solidFill>
            </a:endParaRPr>
          </a:p>
          <a:p>
            <a:pPr marL="742950" lvl="1" indent="-285750">
              <a:buFont typeface="Arial" panose="020B0604020202020204" pitchFamily="34" charset="0"/>
              <a:buChar char="•"/>
            </a:pPr>
            <a:r>
              <a:rPr lang="en-US" b="0" i="0" dirty="0">
                <a:solidFill>
                  <a:srgbClr val="002060"/>
                </a:solidFill>
                <a:effectLst/>
              </a:rPr>
              <a:t>The “match” between the flu viruses spreading in the community and the flu viruses the flu vaccine is designed to protect against.</a:t>
            </a:r>
            <a:br>
              <a:rPr lang="en-US" dirty="0"/>
            </a:br>
            <a:endParaRPr lang="en-US" dirty="0"/>
          </a:p>
        </p:txBody>
      </p:sp>
      <p:pic>
        <p:nvPicPr>
          <p:cNvPr id="7" name="Picture 6">
            <a:extLst>
              <a:ext uri="{FF2B5EF4-FFF2-40B4-BE49-F238E27FC236}">
                <a16:creationId xmlns:a16="http://schemas.microsoft.com/office/drawing/2014/main" id="{3608200F-DC8C-A4B6-D4FF-8751E10B1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602" y="184300"/>
            <a:ext cx="8749142" cy="958019"/>
          </a:xfrm>
          <a:prstGeom prst="rect">
            <a:avLst/>
          </a:prstGeom>
          <a:effectLst>
            <a:outerShdw blurRad="50800" dist="38100" dir="2700000" algn="tl" rotWithShape="0">
              <a:prstClr val="black">
                <a:alpha val="40000"/>
              </a:prstClr>
            </a:outerShdw>
            <a:softEdge rad="0"/>
          </a:effectLst>
        </p:spPr>
      </p:pic>
      <p:sp>
        <p:nvSpPr>
          <p:cNvPr id="10" name="TextBox 9">
            <a:extLst>
              <a:ext uri="{FF2B5EF4-FFF2-40B4-BE49-F238E27FC236}">
                <a16:creationId xmlns:a16="http://schemas.microsoft.com/office/drawing/2014/main" id="{B7B7ED5F-3EE2-F8CF-3298-53F45DF3DDEA}"/>
              </a:ext>
            </a:extLst>
          </p:cNvPr>
          <p:cNvSpPr txBox="1"/>
          <p:nvPr/>
        </p:nvSpPr>
        <p:spPr>
          <a:xfrm>
            <a:off x="8353083" y="3073119"/>
            <a:ext cx="3736504" cy="1634490"/>
          </a:xfrm>
          <a:prstGeom prst="wedgeRoundRectCallout">
            <a:avLst>
              <a:gd name="adj1" fmla="val -28464"/>
              <a:gd name="adj2" fmla="val 64906"/>
              <a:gd name="adj3" fmla="val 16667"/>
            </a:avLst>
          </a:prstGeom>
          <a:solidFill>
            <a:schemeClr val="tx2">
              <a:lumMod val="10000"/>
              <a:lumOff val="90000"/>
            </a:schemeClr>
          </a:solidFill>
        </p:spPr>
        <p:txBody>
          <a:bodyPr wrap="square">
            <a:spAutoFit/>
          </a:bodyPr>
          <a:lstStyle/>
          <a:p>
            <a:pPr algn="l" fontAlgn="auto">
              <a:buNone/>
            </a:pPr>
            <a:r>
              <a:rPr lang="en-US" b="1" i="0">
                <a:solidFill>
                  <a:srgbClr val="002060"/>
                </a:solidFill>
                <a:effectLst/>
              </a:rPr>
              <a:t>You can say to patients:</a:t>
            </a:r>
            <a:endParaRPr lang="en-US" b="0" i="0">
              <a:solidFill>
                <a:srgbClr val="002060"/>
              </a:solidFill>
              <a:effectLst/>
            </a:endParaRPr>
          </a:p>
          <a:p>
            <a:pPr algn="l" fontAlgn="auto">
              <a:buNone/>
            </a:pPr>
            <a:r>
              <a:rPr lang="en-US" b="1" i="1">
                <a:solidFill>
                  <a:schemeClr val="accent6">
                    <a:lumMod val="75000"/>
                  </a:schemeClr>
                </a:solidFill>
                <a:effectLst/>
              </a:rPr>
              <a:t>Usually, flu vaccine reduces the risk of having to go to the doctor with flu by 40-60%.</a:t>
            </a:r>
            <a:br>
              <a:rPr lang="en-US"/>
            </a:br>
            <a:endParaRPr lang="en-US"/>
          </a:p>
        </p:txBody>
      </p:sp>
      <p:sp>
        <p:nvSpPr>
          <p:cNvPr id="15" name="TextBox 14">
            <a:extLst>
              <a:ext uri="{FF2B5EF4-FFF2-40B4-BE49-F238E27FC236}">
                <a16:creationId xmlns:a16="http://schemas.microsoft.com/office/drawing/2014/main" id="{C97E91CA-6823-5E56-C0F6-13C6E09FA4E1}"/>
              </a:ext>
            </a:extLst>
          </p:cNvPr>
          <p:cNvSpPr txBox="1"/>
          <p:nvPr/>
        </p:nvSpPr>
        <p:spPr>
          <a:xfrm>
            <a:off x="0" y="6218940"/>
            <a:ext cx="9481783" cy="707886"/>
          </a:xfrm>
          <a:prstGeom prst="rect">
            <a:avLst/>
          </a:prstGeom>
          <a:noFill/>
        </p:spPr>
        <p:txBody>
          <a:bodyPr wrap="square">
            <a:spAutoFit/>
          </a:bodyPr>
          <a:lstStyle/>
          <a:p>
            <a:pPr fontAlgn="auto">
              <a:buNone/>
            </a:pPr>
            <a:r>
              <a:rPr lang="en-US" sz="1000" i="1">
                <a:solidFill>
                  <a:srgbClr val="313537"/>
                </a:solidFill>
                <a:effectLst/>
              </a:rPr>
              <a:t>References: </a:t>
            </a:r>
            <a:endParaRPr lang="en-US" sz="1000">
              <a:effectLst/>
            </a:endParaRPr>
          </a:p>
          <a:p>
            <a:pPr fontAlgn="auto">
              <a:buNone/>
            </a:pPr>
            <a:r>
              <a:rPr lang="en-US" sz="1000" i="1" u="sng">
                <a:solidFill>
                  <a:schemeClr val="tx2">
                    <a:lumMod val="75000"/>
                    <a:lumOff val="25000"/>
                  </a:schemeClr>
                </a:solidFill>
              </a:rPr>
              <a:t>www.cdc.gov/flu-vaccines-work/benefits/?CDC_AAref_Val</a:t>
            </a:r>
            <a:endParaRPr lang="en-US" sz="1000" i="1">
              <a:solidFill>
                <a:schemeClr val="tx2">
                  <a:lumMod val="75000"/>
                  <a:lumOff val="25000"/>
                </a:schemeClr>
              </a:solidFill>
              <a:effectLst/>
            </a:endParaRPr>
          </a:p>
          <a:p>
            <a:pPr>
              <a:buNone/>
            </a:pPr>
            <a:r>
              <a:rPr lang="en-US" sz="1000" b="0" i="1" u="sng">
                <a:solidFill>
                  <a:srgbClr val="1155CC"/>
                </a:solidFill>
                <a:effectLst/>
                <a:hlinkClick r:id="rId4"/>
              </a:rPr>
              <a:t>www.cdc.gov/flu-vaccines-work/php/effectiveness-studies/?CDC_AAref_Val</a:t>
            </a:r>
            <a:br>
              <a:rPr lang="en-US" sz="1000" i="1">
                <a:solidFill>
                  <a:srgbClr val="0A56A6"/>
                </a:solidFill>
                <a:effectLst/>
                <a:hlinkClick r:id="rId4"/>
              </a:rPr>
            </a:br>
            <a:endParaRPr lang="en-US" sz="1000" i="1"/>
          </a:p>
        </p:txBody>
      </p:sp>
      <p:pic>
        <p:nvPicPr>
          <p:cNvPr id="2" name="Picture 5">
            <a:extLst>
              <a:ext uri="{FF2B5EF4-FFF2-40B4-BE49-F238E27FC236}">
                <a16:creationId xmlns:a16="http://schemas.microsoft.com/office/drawing/2014/main" id="{155C4FA7-E89B-AB7B-233E-09339AFE2C5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3" name="Rectangle 2">
            <a:extLst>
              <a:ext uri="{FF2B5EF4-FFF2-40B4-BE49-F238E27FC236}">
                <a16:creationId xmlns:a16="http://schemas.microsoft.com/office/drawing/2014/main" id="{A30C2115-32BF-88EA-5155-80DC62407D5A}"/>
              </a:ext>
            </a:extLst>
          </p:cNvPr>
          <p:cNvSpPr/>
          <p:nvPr/>
        </p:nvSpPr>
        <p:spPr>
          <a:xfrm>
            <a:off x="2055602" y="184300"/>
            <a:ext cx="2157953" cy="958019"/>
          </a:xfrm>
          <a:prstGeom prst="rect">
            <a:avLst/>
          </a:prstGeom>
          <a:noFill/>
          <a:ln>
            <a:solidFill>
              <a:srgbClr val="F8BD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6944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6A17D-EE99-EAD4-4646-19BB94AC21C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BE6493-EC12-BFB2-9FE3-E6AA1A62CB62}"/>
              </a:ext>
            </a:extLst>
          </p:cNvPr>
          <p:cNvSpPr txBox="1"/>
          <p:nvPr/>
        </p:nvSpPr>
        <p:spPr>
          <a:xfrm>
            <a:off x="380041" y="1342902"/>
            <a:ext cx="6247701" cy="2585323"/>
          </a:xfrm>
          <a:prstGeom prst="rect">
            <a:avLst/>
          </a:prstGeom>
          <a:noFill/>
        </p:spPr>
        <p:txBody>
          <a:bodyPr wrap="square">
            <a:spAutoFit/>
          </a:bodyPr>
          <a:lstStyle/>
          <a:p>
            <a:pPr fontAlgn="auto"/>
            <a:r>
              <a:rPr lang="en-US" dirty="0">
                <a:solidFill>
                  <a:srgbClr val="002060"/>
                </a:solidFill>
              </a:rPr>
              <a:t>Flu vaccine reduces the severity of flu. </a:t>
            </a:r>
          </a:p>
          <a:p>
            <a:pPr fontAlgn="auto"/>
            <a:r>
              <a:rPr lang="en-US" dirty="0">
                <a:solidFill>
                  <a:srgbClr val="002060"/>
                </a:solidFill>
              </a:rPr>
              <a:t>Even though the flu vaccines are imperfect and the uptake is not optimal, the benefit of the flu vaccine is still great. </a:t>
            </a:r>
          </a:p>
          <a:p>
            <a:pPr fontAlgn="auto"/>
            <a:endParaRPr lang="en-US" dirty="0">
              <a:solidFill>
                <a:srgbClr val="002060"/>
              </a:solidFill>
            </a:endParaRPr>
          </a:p>
          <a:p>
            <a:pPr fontAlgn="auto"/>
            <a:r>
              <a:rPr lang="en-US" dirty="0">
                <a:solidFill>
                  <a:srgbClr val="002060"/>
                </a:solidFill>
              </a:rPr>
              <a:t>This is demonstrated by the number of illnesses, hospitalizations, and deaths prevented by influenza vaccine during the 2024-2025 flu season.</a:t>
            </a:r>
          </a:p>
          <a:p>
            <a:br>
              <a:rPr lang="en-US" dirty="0"/>
            </a:br>
            <a:endParaRPr lang="en-US" dirty="0"/>
          </a:p>
        </p:txBody>
      </p:sp>
      <p:pic>
        <p:nvPicPr>
          <p:cNvPr id="7" name="Picture 6">
            <a:extLst>
              <a:ext uri="{FF2B5EF4-FFF2-40B4-BE49-F238E27FC236}">
                <a16:creationId xmlns:a16="http://schemas.microsoft.com/office/drawing/2014/main" id="{DD8158E5-71C3-6AB8-D3D5-FFB3AE1285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55602" y="231039"/>
            <a:ext cx="8749142" cy="864540"/>
          </a:xfrm>
          <a:prstGeom prst="rect">
            <a:avLst/>
          </a:prstGeom>
          <a:effectLst>
            <a:outerShdw blurRad="50800" dist="38100" dir="2700000" algn="tl" rotWithShape="0">
              <a:prstClr val="black">
                <a:alpha val="40000"/>
              </a:prstClr>
            </a:outerShdw>
            <a:softEdge rad="0"/>
          </a:effectLst>
        </p:spPr>
      </p:pic>
      <p:sp>
        <p:nvSpPr>
          <p:cNvPr id="10" name="TextBox 9">
            <a:extLst>
              <a:ext uri="{FF2B5EF4-FFF2-40B4-BE49-F238E27FC236}">
                <a16:creationId xmlns:a16="http://schemas.microsoft.com/office/drawing/2014/main" id="{F963DA06-1C46-57C3-2918-2C9F19337FA4}"/>
              </a:ext>
            </a:extLst>
          </p:cNvPr>
          <p:cNvSpPr txBox="1"/>
          <p:nvPr/>
        </p:nvSpPr>
        <p:spPr>
          <a:xfrm>
            <a:off x="380041" y="3574141"/>
            <a:ext cx="5715959" cy="1940957"/>
          </a:xfrm>
          <a:prstGeom prst="wedgeRoundRectCallout">
            <a:avLst>
              <a:gd name="adj1" fmla="val -26509"/>
              <a:gd name="adj2" fmla="val 66046"/>
              <a:gd name="adj3" fmla="val 16667"/>
            </a:avLst>
          </a:prstGeom>
          <a:solidFill>
            <a:schemeClr val="tx2">
              <a:lumMod val="10000"/>
              <a:lumOff val="90000"/>
            </a:schemeClr>
          </a:solidFill>
        </p:spPr>
        <p:txBody>
          <a:bodyPr wrap="square">
            <a:spAutoFit/>
          </a:bodyPr>
          <a:lstStyle/>
          <a:p>
            <a:pPr fontAlgn="auto"/>
            <a:r>
              <a:rPr lang="en-US" b="1">
                <a:solidFill>
                  <a:srgbClr val="002060"/>
                </a:solidFill>
              </a:rPr>
              <a:t>You can say to patients:</a:t>
            </a:r>
            <a:endParaRPr lang="en-US">
              <a:solidFill>
                <a:srgbClr val="002060"/>
              </a:solidFill>
            </a:endParaRPr>
          </a:p>
          <a:p>
            <a:pPr fontAlgn="auto"/>
            <a:r>
              <a:rPr lang="en-US" b="1" i="1">
                <a:solidFill>
                  <a:schemeClr val="accent6">
                    <a:lumMod val="75000"/>
                  </a:schemeClr>
                </a:solidFill>
              </a:rPr>
              <a:t>Although some vaccinated people still get flu symptoms, your risk of </a:t>
            </a:r>
            <a:r>
              <a:rPr lang="en-US" b="1" i="1" u="sng">
                <a:solidFill>
                  <a:schemeClr val="accent6">
                    <a:lumMod val="75000"/>
                  </a:schemeClr>
                </a:solidFill>
              </a:rPr>
              <a:t>severe illness</a:t>
            </a:r>
            <a:r>
              <a:rPr lang="en-US" b="1" i="1">
                <a:solidFill>
                  <a:schemeClr val="accent6">
                    <a:lumMod val="75000"/>
                  </a:schemeClr>
                </a:solidFill>
              </a:rPr>
              <a:t> requiring a doctor's visit, hospital stay, or treatment in intensive care is much less if you get the vaccine.</a:t>
            </a:r>
            <a:br>
              <a:rPr lang="en-US"/>
            </a:br>
            <a:endParaRPr lang="en-US"/>
          </a:p>
        </p:txBody>
      </p:sp>
      <p:sp>
        <p:nvSpPr>
          <p:cNvPr id="15" name="TextBox 14">
            <a:extLst>
              <a:ext uri="{FF2B5EF4-FFF2-40B4-BE49-F238E27FC236}">
                <a16:creationId xmlns:a16="http://schemas.microsoft.com/office/drawing/2014/main" id="{CE3AEB2A-1EDB-FF57-8A0C-E4CB54B8D76E}"/>
              </a:ext>
            </a:extLst>
          </p:cNvPr>
          <p:cNvSpPr txBox="1"/>
          <p:nvPr/>
        </p:nvSpPr>
        <p:spPr>
          <a:xfrm>
            <a:off x="-58905" y="5782545"/>
            <a:ext cx="9399639" cy="1015663"/>
          </a:xfrm>
          <a:prstGeom prst="rect">
            <a:avLst/>
          </a:prstGeom>
          <a:noFill/>
        </p:spPr>
        <p:txBody>
          <a:bodyPr wrap="square">
            <a:spAutoFit/>
          </a:bodyPr>
          <a:lstStyle/>
          <a:p>
            <a:pPr fontAlgn="auto"/>
            <a:r>
              <a:rPr lang="en-US" sz="1000" i="1"/>
              <a:t>References: </a:t>
            </a:r>
            <a:endParaRPr lang="en-US" sz="1000"/>
          </a:p>
          <a:p>
            <a:pPr fontAlgn="auto"/>
            <a:r>
              <a:rPr lang="en-US" sz="1000" i="1"/>
              <a:t>Frutos, et al. Interim Estimates of 2024–2025 Seasonal Influenza Vaccine Effectiveness — Four Vaccine Effectiveness Networks, United States, October 2024–February 2025 </a:t>
            </a:r>
            <a:r>
              <a:rPr lang="en-US" sz="1000">
                <a:hlinkClick r:id="rId3"/>
              </a:rPr>
              <a:t>https://www.cdc.gov/mmwr/volumes/74/wr/pdfs/mm7406a2-H.pdf</a:t>
            </a:r>
            <a:endParaRPr lang="en-US" sz="1000"/>
          </a:p>
          <a:p>
            <a:pPr fontAlgn="auto"/>
            <a:r>
              <a:rPr lang="en-US" sz="1000" i="1"/>
              <a:t>Rondy, et al. Effectiveness of influenza vaccines in preventing severe influenza illness among adults: A systematic review and meta-analysis of test-negative design case-control studies </a:t>
            </a:r>
            <a:r>
              <a:rPr lang="en-US" sz="1000" i="1">
                <a:hlinkClick r:id="rId4"/>
              </a:rPr>
              <a:t>https://www.ncbi.nlm.nih.gov/pubmed/28935236</a:t>
            </a:r>
            <a:endParaRPr lang="en-US" sz="1000"/>
          </a:p>
          <a:p>
            <a:r>
              <a:rPr lang="en-US" sz="1000" i="1"/>
              <a:t>Rolfes, et al. Effects of influenza vaccination in the United States during the 2017–2018 influenza season </a:t>
            </a:r>
            <a:r>
              <a:rPr lang="en-US" sz="1000" i="1">
                <a:hlinkClick r:id="rId5"/>
              </a:rPr>
              <a:t>https://doi.org/10.1093/cid/ciz075</a:t>
            </a:r>
            <a:endParaRPr lang="en-US" sz="1000" i="1"/>
          </a:p>
        </p:txBody>
      </p:sp>
      <p:pic>
        <p:nvPicPr>
          <p:cNvPr id="3" name="Picture 2">
            <a:extLst>
              <a:ext uri="{FF2B5EF4-FFF2-40B4-BE49-F238E27FC236}">
                <a16:creationId xmlns:a16="http://schemas.microsoft.com/office/drawing/2014/main" id="{88BF11F9-19FB-967E-9D30-49FA5C7041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7742" y="1869206"/>
            <a:ext cx="5425985" cy="2839599"/>
          </a:xfrm>
          <a:prstGeom prst="rect">
            <a:avLst/>
          </a:prstGeom>
        </p:spPr>
      </p:pic>
      <p:pic>
        <p:nvPicPr>
          <p:cNvPr id="2" name="Picture 5">
            <a:extLst>
              <a:ext uri="{FF2B5EF4-FFF2-40B4-BE49-F238E27FC236}">
                <a16:creationId xmlns:a16="http://schemas.microsoft.com/office/drawing/2014/main" id="{F93B27A0-AF6E-E8CF-F320-4457633ADA28}"/>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5" name="Rectangle 4">
            <a:extLst>
              <a:ext uri="{FF2B5EF4-FFF2-40B4-BE49-F238E27FC236}">
                <a16:creationId xmlns:a16="http://schemas.microsoft.com/office/drawing/2014/main" id="{E87D171A-C306-9B3E-CC16-E726F413B6F4}"/>
              </a:ext>
            </a:extLst>
          </p:cNvPr>
          <p:cNvSpPr/>
          <p:nvPr/>
        </p:nvSpPr>
        <p:spPr>
          <a:xfrm>
            <a:off x="4243933" y="184300"/>
            <a:ext cx="2186241" cy="911280"/>
          </a:xfrm>
          <a:prstGeom prst="rect">
            <a:avLst/>
          </a:prstGeom>
          <a:noFill/>
          <a:ln>
            <a:solidFill>
              <a:srgbClr val="F8BD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118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6CF38-6266-85DB-4B08-E32C3EC8AFB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E27DD8C-53C9-A9F7-702B-FBD5ABF75683}"/>
              </a:ext>
            </a:extLst>
          </p:cNvPr>
          <p:cNvSpPr txBox="1"/>
          <p:nvPr/>
        </p:nvSpPr>
        <p:spPr>
          <a:xfrm>
            <a:off x="423316" y="1180164"/>
            <a:ext cx="5282096" cy="3139321"/>
          </a:xfrm>
          <a:prstGeom prst="rect">
            <a:avLst/>
          </a:prstGeom>
          <a:noFill/>
        </p:spPr>
        <p:txBody>
          <a:bodyPr wrap="square">
            <a:spAutoFit/>
          </a:bodyPr>
          <a:lstStyle/>
          <a:p>
            <a:pPr marL="285750" indent="-285750" fontAlgn="auto">
              <a:buFont typeface="Arial" panose="020B0604020202020204" pitchFamily="34" charset="0"/>
              <a:buChar char="•"/>
            </a:pPr>
            <a:r>
              <a:rPr lang="en-US">
                <a:solidFill>
                  <a:srgbClr val="002060"/>
                </a:solidFill>
              </a:rPr>
              <a:t>The flu virus is easy to spread.</a:t>
            </a:r>
          </a:p>
          <a:p>
            <a:pPr marL="285750" indent="-285750" fontAlgn="auto">
              <a:buFont typeface="Arial" panose="020B0604020202020204" pitchFamily="34" charset="0"/>
              <a:buChar char="•"/>
            </a:pPr>
            <a:r>
              <a:rPr lang="en-US">
                <a:solidFill>
                  <a:srgbClr val="002060"/>
                </a:solidFill>
              </a:rPr>
              <a:t>Some otherwise healthy adults infected with the flu virus may be able to infect others 1 day </a:t>
            </a:r>
            <a:r>
              <a:rPr lang="en-US" i="1">
                <a:solidFill>
                  <a:srgbClr val="002060"/>
                </a:solidFill>
              </a:rPr>
              <a:t>before </a:t>
            </a:r>
            <a:r>
              <a:rPr lang="en-US">
                <a:solidFill>
                  <a:srgbClr val="002060"/>
                </a:solidFill>
              </a:rPr>
              <a:t>symptoms develop and up to 7 days after becoming sick.</a:t>
            </a:r>
          </a:p>
          <a:p>
            <a:pPr marL="285750" indent="-285750" fontAlgn="auto">
              <a:buFont typeface="Arial" panose="020B0604020202020204" pitchFamily="34" charset="0"/>
              <a:buChar char="•"/>
            </a:pPr>
            <a:r>
              <a:rPr lang="en-US">
                <a:solidFill>
                  <a:srgbClr val="002060"/>
                </a:solidFill>
              </a:rPr>
              <a:t>The virus can spread in mucus droplets when an infected person talks, coughs, or sneezes and these droplets spread to others up to about 6 feet away.</a:t>
            </a:r>
          </a:p>
          <a:p>
            <a:br>
              <a:rPr lang="en-US"/>
            </a:br>
            <a:endParaRPr lang="en-US"/>
          </a:p>
        </p:txBody>
      </p:sp>
      <p:pic>
        <p:nvPicPr>
          <p:cNvPr id="7" name="Picture 6">
            <a:extLst>
              <a:ext uri="{FF2B5EF4-FFF2-40B4-BE49-F238E27FC236}">
                <a16:creationId xmlns:a16="http://schemas.microsoft.com/office/drawing/2014/main" id="{1E3A87C8-CE55-6A2B-4765-62EBCBD8A15F}"/>
              </a:ext>
            </a:extLst>
          </p:cNvPr>
          <p:cNvPicPr>
            <a:picLocks noChangeAspect="1"/>
          </p:cNvPicPr>
          <p:nvPr/>
        </p:nvPicPr>
        <p:blipFill>
          <a:blip r:embed="rId2">
            <a:extLst>
              <a:ext uri="{28A0092B-C50C-407E-A947-70E740481C1C}">
                <a14:useLocalDpi xmlns:a14="http://schemas.microsoft.com/office/drawing/2010/main" val="0"/>
              </a:ext>
            </a:extLst>
          </a:blip>
          <a:srcRect t="5268" b="5268"/>
          <a:stretch/>
        </p:blipFill>
        <p:spPr>
          <a:xfrm>
            <a:off x="1957402" y="224600"/>
            <a:ext cx="8749142" cy="864540"/>
          </a:xfrm>
          <a:prstGeom prst="rect">
            <a:avLst/>
          </a:prstGeom>
          <a:effectLst>
            <a:outerShdw blurRad="50800" dist="38100" dir="2700000" algn="tl" rotWithShape="0">
              <a:prstClr val="black">
                <a:alpha val="40000"/>
              </a:prstClr>
            </a:outerShdw>
            <a:softEdge rad="0"/>
          </a:effectLst>
        </p:spPr>
      </p:pic>
      <p:sp>
        <p:nvSpPr>
          <p:cNvPr id="10" name="TextBox 9">
            <a:extLst>
              <a:ext uri="{FF2B5EF4-FFF2-40B4-BE49-F238E27FC236}">
                <a16:creationId xmlns:a16="http://schemas.microsoft.com/office/drawing/2014/main" id="{E8DA49F7-9547-D6B9-C215-4682506B1925}"/>
              </a:ext>
            </a:extLst>
          </p:cNvPr>
          <p:cNvSpPr txBox="1"/>
          <p:nvPr/>
        </p:nvSpPr>
        <p:spPr>
          <a:xfrm>
            <a:off x="593167" y="3889447"/>
            <a:ext cx="5112245" cy="1940957"/>
          </a:xfrm>
          <a:prstGeom prst="wedgeRoundRectCallout">
            <a:avLst>
              <a:gd name="adj1" fmla="val -24716"/>
              <a:gd name="adj2" fmla="val 74658"/>
              <a:gd name="adj3" fmla="val 16667"/>
            </a:avLst>
          </a:prstGeom>
          <a:solidFill>
            <a:schemeClr val="tx2">
              <a:lumMod val="10000"/>
              <a:lumOff val="90000"/>
            </a:schemeClr>
          </a:solidFill>
        </p:spPr>
        <p:txBody>
          <a:bodyPr wrap="square">
            <a:spAutoFit/>
          </a:bodyPr>
          <a:lstStyle/>
          <a:p>
            <a:pPr fontAlgn="auto"/>
            <a:r>
              <a:rPr lang="en-US" b="1">
                <a:solidFill>
                  <a:srgbClr val="002060"/>
                </a:solidFill>
              </a:rPr>
              <a:t>You can say to patients:</a:t>
            </a:r>
            <a:endParaRPr lang="en-US">
              <a:solidFill>
                <a:srgbClr val="002060"/>
              </a:solidFill>
            </a:endParaRPr>
          </a:p>
          <a:p>
            <a:pPr fontAlgn="auto"/>
            <a:r>
              <a:rPr lang="en-US" b="1" i="1">
                <a:solidFill>
                  <a:schemeClr val="accent6">
                    <a:lumMod val="75000"/>
                  </a:schemeClr>
                </a:solidFill>
              </a:rPr>
              <a:t>Even if you’re not worried about getting the flu yourself, the flu vaccine is worth getting because you don’t want to spread the flu to your loved ones. You don’t want to be responsible for getting them sick!</a:t>
            </a:r>
            <a:endParaRPr lang="en-US"/>
          </a:p>
        </p:txBody>
      </p:sp>
      <p:sp>
        <p:nvSpPr>
          <p:cNvPr id="15" name="TextBox 14">
            <a:extLst>
              <a:ext uri="{FF2B5EF4-FFF2-40B4-BE49-F238E27FC236}">
                <a16:creationId xmlns:a16="http://schemas.microsoft.com/office/drawing/2014/main" id="{A851DBE3-DCB9-7C39-95A5-0CA3696EB174}"/>
              </a:ext>
            </a:extLst>
          </p:cNvPr>
          <p:cNvSpPr txBox="1"/>
          <p:nvPr/>
        </p:nvSpPr>
        <p:spPr>
          <a:xfrm>
            <a:off x="0" y="6388806"/>
            <a:ext cx="9399639" cy="400110"/>
          </a:xfrm>
          <a:prstGeom prst="rect">
            <a:avLst/>
          </a:prstGeom>
          <a:noFill/>
        </p:spPr>
        <p:txBody>
          <a:bodyPr wrap="square">
            <a:spAutoFit/>
          </a:bodyPr>
          <a:lstStyle/>
          <a:p>
            <a:pPr fontAlgn="auto"/>
            <a:r>
              <a:rPr lang="en-US" sz="1000" i="1" dirty="0"/>
              <a:t>Reference: </a:t>
            </a:r>
            <a:r>
              <a:rPr lang="en-US" sz="1000" i="1" dirty="0">
                <a:hlinkClick r:id="rId3"/>
              </a:rPr>
              <a:t>https://www.cdc.gov/flu/about/disease/spread.htm</a:t>
            </a:r>
            <a:endParaRPr lang="en-US" sz="1000" dirty="0"/>
          </a:p>
          <a:p>
            <a:pPr fontAlgn="auto"/>
            <a:r>
              <a:rPr lang="en-US" sz="1000" i="1" dirty="0"/>
              <a:t>Image by Gordon Johnson from </a:t>
            </a:r>
            <a:r>
              <a:rPr lang="en-US" sz="1000" i="1" dirty="0" err="1"/>
              <a:t>Pixabay</a:t>
            </a:r>
            <a:endParaRPr lang="en-US" sz="1000" dirty="0"/>
          </a:p>
        </p:txBody>
      </p:sp>
      <p:pic>
        <p:nvPicPr>
          <p:cNvPr id="3" name="Picture 2">
            <a:extLst>
              <a:ext uri="{FF2B5EF4-FFF2-40B4-BE49-F238E27FC236}">
                <a16:creationId xmlns:a16="http://schemas.microsoft.com/office/drawing/2014/main" id="{926D439D-5EB9-5C7E-FB31-28A40BB784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12890" y="1585997"/>
            <a:ext cx="5846452" cy="3686006"/>
          </a:xfrm>
          <a:prstGeom prst="rect">
            <a:avLst/>
          </a:prstGeom>
        </p:spPr>
      </p:pic>
      <p:pic>
        <p:nvPicPr>
          <p:cNvPr id="2" name="Picture 5">
            <a:extLst>
              <a:ext uri="{FF2B5EF4-FFF2-40B4-BE49-F238E27FC236}">
                <a16:creationId xmlns:a16="http://schemas.microsoft.com/office/drawing/2014/main" id="{06E70673-A21D-87A6-601F-71DA47C6822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5" name="Rectangle 4">
            <a:extLst>
              <a:ext uri="{FF2B5EF4-FFF2-40B4-BE49-F238E27FC236}">
                <a16:creationId xmlns:a16="http://schemas.microsoft.com/office/drawing/2014/main" id="{07843E46-74FD-1662-BEFC-108FECCAE77E}"/>
              </a:ext>
            </a:extLst>
          </p:cNvPr>
          <p:cNvSpPr/>
          <p:nvPr/>
        </p:nvSpPr>
        <p:spPr>
          <a:xfrm>
            <a:off x="6331973" y="177861"/>
            <a:ext cx="2157953" cy="911280"/>
          </a:xfrm>
          <a:prstGeom prst="rect">
            <a:avLst/>
          </a:prstGeom>
          <a:noFill/>
          <a:ln>
            <a:solidFill>
              <a:srgbClr val="F8BD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606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FFB16-5130-3968-A08A-FEB33A6100C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53B502A-FA9C-C37D-C467-8C220B8FB0F6}"/>
              </a:ext>
            </a:extLst>
          </p:cNvPr>
          <p:cNvSpPr txBox="1"/>
          <p:nvPr/>
        </p:nvSpPr>
        <p:spPr>
          <a:xfrm>
            <a:off x="3047419" y="167600"/>
            <a:ext cx="6097162" cy="677108"/>
          </a:xfrm>
          <a:prstGeom prst="rect">
            <a:avLst/>
          </a:prstGeom>
          <a:noFill/>
        </p:spPr>
        <p:txBody>
          <a:bodyPr wrap="square" lIns="91440" tIns="45720" rIns="91440" bIns="45720" anchor="t">
            <a:spAutoFit/>
          </a:bodyPr>
          <a:lstStyle/>
          <a:p>
            <a:pPr algn="ctr"/>
            <a:r>
              <a:rPr lang="en-US" sz="3800" b="1">
                <a:solidFill>
                  <a:srgbClr val="002060"/>
                </a:solidFill>
              </a:rPr>
              <a:t>Overview</a:t>
            </a:r>
            <a:endParaRPr lang="en-US"/>
          </a:p>
        </p:txBody>
      </p:sp>
      <p:sp>
        <p:nvSpPr>
          <p:cNvPr id="11" name="TextBox 10">
            <a:extLst>
              <a:ext uri="{FF2B5EF4-FFF2-40B4-BE49-F238E27FC236}">
                <a16:creationId xmlns:a16="http://schemas.microsoft.com/office/drawing/2014/main" id="{93D10F7E-52CE-0267-66BB-56A3B0872675}"/>
              </a:ext>
            </a:extLst>
          </p:cNvPr>
          <p:cNvSpPr txBox="1"/>
          <p:nvPr/>
        </p:nvSpPr>
        <p:spPr>
          <a:xfrm>
            <a:off x="343786" y="1089963"/>
            <a:ext cx="11359116" cy="5361532"/>
          </a:xfrm>
          <a:prstGeom prst="rect">
            <a:avLst/>
          </a:prstGeom>
          <a:noFill/>
        </p:spPr>
        <p:txBody>
          <a:bodyPr wrap="square" numCol="1" rtlCol="0">
            <a:spAutoFit/>
          </a:bodyPr>
          <a:lstStyle/>
          <a:p>
            <a:pPr marL="285750" indent="-285750">
              <a:lnSpc>
                <a:spcPct val="150000"/>
              </a:lnSpc>
              <a:buFont typeface="Arial" panose="020B0604020202020204" pitchFamily="34" charset="0"/>
              <a:buChar char="•"/>
            </a:pPr>
            <a:r>
              <a:rPr lang="en-US" sz="2000" b="1" dirty="0">
                <a:solidFill>
                  <a:srgbClr val="002060"/>
                </a:solidFill>
                <a:hlinkClick r:id="rId2" action="ppaction://hlinksldjump"/>
              </a:rPr>
              <a:t>Lesson 1</a:t>
            </a:r>
            <a:r>
              <a:rPr lang="en-US" sz="2000" dirty="0">
                <a:solidFill>
                  <a:srgbClr val="002060"/>
                </a:solidFill>
              </a:rPr>
              <a:t>: The Burden of Flu</a:t>
            </a:r>
          </a:p>
          <a:p>
            <a:pPr marL="285750" indent="-285750">
              <a:lnSpc>
                <a:spcPct val="150000"/>
              </a:lnSpc>
              <a:buFont typeface="Arial" panose="020B0604020202020204" pitchFamily="34" charset="0"/>
              <a:buChar char="•"/>
            </a:pPr>
            <a:r>
              <a:rPr lang="en-US" sz="2000" b="1" dirty="0">
                <a:solidFill>
                  <a:srgbClr val="002060"/>
                </a:solidFill>
                <a:hlinkClick r:id="rId3" action="ppaction://hlinksldjump"/>
              </a:rPr>
              <a:t>Lesson 2</a:t>
            </a:r>
            <a:r>
              <a:rPr lang="en-US" sz="2000" dirty="0">
                <a:solidFill>
                  <a:srgbClr val="002060"/>
                </a:solidFill>
              </a:rPr>
              <a:t>: “Why I want you to be vaccinated”</a:t>
            </a:r>
          </a:p>
          <a:p>
            <a:pPr marL="285750" indent="-285750">
              <a:lnSpc>
                <a:spcPct val="150000"/>
              </a:lnSpc>
              <a:buFont typeface="Arial" panose="020B0604020202020204" pitchFamily="34" charset="0"/>
              <a:buChar char="•"/>
            </a:pPr>
            <a:r>
              <a:rPr lang="en-US" sz="2000" b="1" dirty="0">
                <a:solidFill>
                  <a:srgbClr val="002060"/>
                </a:solidFill>
                <a:hlinkClick r:id="rId4" action="ppaction://hlinksldjump"/>
              </a:rPr>
              <a:t>Lesson 3</a:t>
            </a:r>
            <a:r>
              <a:rPr lang="en-US" sz="2000" dirty="0">
                <a:solidFill>
                  <a:srgbClr val="002060"/>
                </a:solidFill>
                <a:hlinkClick r:id="rId4" action="ppaction://hlinksldjump"/>
              </a:rPr>
              <a:t>:</a:t>
            </a:r>
            <a:r>
              <a:rPr lang="en-US" sz="2000" dirty="0">
                <a:solidFill>
                  <a:srgbClr val="002060"/>
                </a:solidFill>
              </a:rPr>
              <a:t> How well protected is the Kansas Community?</a:t>
            </a:r>
          </a:p>
          <a:p>
            <a:pPr marL="742950" lvl="1" indent="-285750">
              <a:lnSpc>
                <a:spcPct val="150000"/>
              </a:lnSpc>
              <a:buFont typeface="Arial" panose="020B0604020202020204" pitchFamily="34" charset="0"/>
              <a:buChar char="•"/>
            </a:pPr>
            <a:r>
              <a:rPr lang="en-US" dirty="0">
                <a:solidFill>
                  <a:srgbClr val="002060"/>
                </a:solidFill>
                <a:hlinkClick r:id="rId5" action="ppaction://hlinksldjump"/>
              </a:rPr>
              <a:t>Section A </a:t>
            </a:r>
            <a:endParaRPr lang="en-US" dirty="0">
              <a:solidFill>
                <a:srgbClr val="002060"/>
              </a:solidFill>
            </a:endParaRPr>
          </a:p>
          <a:p>
            <a:pPr marL="742950" lvl="1" indent="-285750">
              <a:lnSpc>
                <a:spcPct val="150000"/>
              </a:lnSpc>
              <a:buFont typeface="Arial" panose="020B0604020202020204" pitchFamily="34" charset="0"/>
              <a:buChar char="•"/>
            </a:pPr>
            <a:r>
              <a:rPr lang="en-US" dirty="0">
                <a:solidFill>
                  <a:srgbClr val="002060"/>
                </a:solidFill>
                <a:hlinkClick r:id="rId6" action="ppaction://hlinksldjump"/>
              </a:rPr>
              <a:t>Section B</a:t>
            </a:r>
            <a:endParaRPr lang="en-US" dirty="0">
              <a:solidFill>
                <a:srgbClr val="002060"/>
              </a:solidFill>
            </a:endParaRPr>
          </a:p>
          <a:p>
            <a:pPr marL="285750" indent="-285750">
              <a:lnSpc>
                <a:spcPct val="150000"/>
              </a:lnSpc>
              <a:buFont typeface="Arial" panose="020B0604020202020204" pitchFamily="34" charset="0"/>
              <a:buChar char="•"/>
            </a:pPr>
            <a:r>
              <a:rPr lang="en-US" sz="2000" b="1" dirty="0">
                <a:solidFill>
                  <a:srgbClr val="002060"/>
                </a:solidFill>
                <a:hlinkClick r:id="rId7" action="ppaction://hlinksldjump"/>
              </a:rPr>
              <a:t>Lesson 4</a:t>
            </a:r>
            <a:r>
              <a:rPr lang="en-US" sz="2000" dirty="0">
                <a:solidFill>
                  <a:srgbClr val="002060"/>
                </a:solidFill>
              </a:rPr>
              <a:t>: Start with a more effective recommendation</a:t>
            </a:r>
          </a:p>
          <a:p>
            <a:pPr marL="285750" indent="-285750">
              <a:lnSpc>
                <a:spcPct val="150000"/>
              </a:lnSpc>
              <a:buFont typeface="Arial" panose="020B0604020202020204" pitchFamily="34" charset="0"/>
              <a:buChar char="•"/>
            </a:pPr>
            <a:r>
              <a:rPr lang="en-US" sz="2000" b="1" dirty="0">
                <a:solidFill>
                  <a:srgbClr val="002060"/>
                </a:solidFill>
                <a:hlinkClick r:id="rId8" action="ppaction://hlinksldjump"/>
              </a:rPr>
              <a:t>Lesson 5</a:t>
            </a:r>
            <a:r>
              <a:rPr lang="en-US" sz="2000" dirty="0">
                <a:solidFill>
                  <a:srgbClr val="002060"/>
                </a:solidFill>
              </a:rPr>
              <a:t>: Quick answers to common family and provider questions</a:t>
            </a:r>
          </a:p>
          <a:p>
            <a:pPr marL="285750" indent="-285750">
              <a:lnSpc>
                <a:spcPct val="150000"/>
              </a:lnSpc>
              <a:buFont typeface="Arial" panose="020B0604020202020204" pitchFamily="34" charset="0"/>
              <a:buChar char="•"/>
            </a:pPr>
            <a:r>
              <a:rPr lang="en-US" sz="2000" b="1" dirty="0">
                <a:solidFill>
                  <a:srgbClr val="002060"/>
                </a:solidFill>
                <a:hlinkClick r:id="rId9" action="ppaction://hlinksldjump"/>
              </a:rPr>
              <a:t>Lesson 6</a:t>
            </a:r>
            <a:r>
              <a:rPr lang="en-US" sz="2000" dirty="0">
                <a:solidFill>
                  <a:srgbClr val="002060"/>
                </a:solidFill>
                <a:hlinkClick r:id="rId9" action="ppaction://hlinksldjump"/>
              </a:rPr>
              <a:t>: </a:t>
            </a:r>
            <a:r>
              <a:rPr lang="en-US" sz="2000" dirty="0">
                <a:solidFill>
                  <a:srgbClr val="002060"/>
                </a:solidFill>
              </a:rPr>
              <a:t>Beyond Communication: doing better!</a:t>
            </a:r>
          </a:p>
          <a:p>
            <a:pPr marL="285750" indent="-285750">
              <a:lnSpc>
                <a:spcPct val="150000"/>
              </a:lnSpc>
              <a:buFont typeface="Arial" panose="020B0604020202020204" pitchFamily="34" charset="0"/>
              <a:buChar char="•"/>
            </a:pPr>
            <a:r>
              <a:rPr lang="en-US" sz="2000" b="1" dirty="0">
                <a:solidFill>
                  <a:srgbClr val="002060"/>
                </a:solidFill>
                <a:hlinkClick r:id="rId10" action="ppaction://hlinksldjump"/>
              </a:rPr>
              <a:t>Lesson 7: </a:t>
            </a:r>
            <a:r>
              <a:rPr lang="en-US" sz="2000" dirty="0">
                <a:solidFill>
                  <a:srgbClr val="002060"/>
                </a:solidFill>
              </a:rPr>
              <a:t>Wrap Up</a:t>
            </a:r>
          </a:p>
          <a:p>
            <a:pPr marL="742950" lvl="1" indent="-285750">
              <a:lnSpc>
                <a:spcPct val="150000"/>
              </a:lnSpc>
              <a:buFont typeface="Arial" panose="020B0604020202020204" pitchFamily="34" charset="0"/>
              <a:buChar char="•"/>
            </a:pPr>
            <a:r>
              <a:rPr lang="en-US" dirty="0">
                <a:solidFill>
                  <a:srgbClr val="002060"/>
                </a:solidFill>
                <a:hlinkClick r:id="rId11" action="ppaction://hlinksldjump"/>
              </a:rPr>
              <a:t>Resources</a:t>
            </a:r>
            <a:endParaRPr lang="en-US" dirty="0">
              <a:solidFill>
                <a:srgbClr val="002060"/>
              </a:solidFill>
            </a:endParaRPr>
          </a:p>
          <a:p>
            <a:pPr marL="742950" lvl="1" indent="-285750">
              <a:lnSpc>
                <a:spcPct val="150000"/>
              </a:lnSpc>
              <a:buFont typeface="Arial" panose="020B0604020202020204" pitchFamily="34" charset="0"/>
              <a:buChar char="•"/>
            </a:pPr>
            <a:r>
              <a:rPr lang="en-US" dirty="0">
                <a:solidFill>
                  <a:srgbClr val="002060"/>
                </a:solidFill>
                <a:hlinkClick r:id="rId12" action="ppaction://hlinksldjump"/>
              </a:rPr>
              <a:t>Getting CE Credit</a:t>
            </a:r>
            <a:endParaRPr lang="en-US" dirty="0">
              <a:solidFill>
                <a:srgbClr val="002060"/>
              </a:solidFill>
            </a:endParaRPr>
          </a:p>
          <a:p>
            <a:pPr marL="742950" lvl="1" indent="-285750">
              <a:lnSpc>
                <a:spcPct val="150000"/>
              </a:lnSpc>
              <a:buFont typeface="Arial" panose="020B0604020202020204" pitchFamily="34" charset="0"/>
              <a:buChar char="•"/>
            </a:pPr>
            <a:r>
              <a:rPr lang="en-US" dirty="0">
                <a:solidFill>
                  <a:srgbClr val="002060"/>
                </a:solidFill>
                <a:hlinkClick r:id="rId13" action="ppaction://hlinksldjump"/>
              </a:rPr>
              <a:t>#KansasFightsFlu</a:t>
            </a:r>
            <a:endParaRPr lang="en-US" dirty="0">
              <a:solidFill>
                <a:srgbClr val="002060"/>
              </a:solidFill>
            </a:endParaRPr>
          </a:p>
        </p:txBody>
      </p:sp>
      <p:pic>
        <p:nvPicPr>
          <p:cNvPr id="2" name="Picture 5">
            <a:extLst>
              <a:ext uri="{FF2B5EF4-FFF2-40B4-BE49-F238E27FC236}">
                <a16:creationId xmlns:a16="http://schemas.microsoft.com/office/drawing/2014/main" id="{5AFC8799-FD47-69B3-37E6-62611DFC3451}"/>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2422082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0ED81-99B4-8D32-7A4B-B14CAB7D71E6}"/>
            </a:ext>
          </a:extLst>
        </p:cNvPr>
        <p:cNvGrpSpPr/>
        <p:nvPr/>
      </p:nvGrpSpPr>
      <p:grpSpPr>
        <a:xfrm>
          <a:off x="0" y="0"/>
          <a:ext cx="0" cy="0"/>
          <a:chOff x="0" y="0"/>
          <a:chExt cx="0" cy="0"/>
        </a:xfrm>
      </p:grpSpPr>
      <p:pic>
        <p:nvPicPr>
          <p:cNvPr id="5" name="Picture 5">
            <a:extLst>
              <a:ext uri="{FF2B5EF4-FFF2-40B4-BE49-F238E27FC236}">
                <a16:creationId xmlns:a16="http://schemas.microsoft.com/office/drawing/2014/main" id="{674E0D83-F14F-42DC-BABB-E440D4C9427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809683" y="6043971"/>
            <a:ext cx="2279904" cy="689671"/>
          </a:xfrm>
          <a:prstGeom prst="rect">
            <a:avLst/>
          </a:prstGeom>
        </p:spPr>
      </p:pic>
      <p:sp>
        <p:nvSpPr>
          <p:cNvPr id="4" name="TextBox 3">
            <a:extLst>
              <a:ext uri="{FF2B5EF4-FFF2-40B4-BE49-F238E27FC236}">
                <a16:creationId xmlns:a16="http://schemas.microsoft.com/office/drawing/2014/main" id="{9A77A738-5073-6849-536A-AF0789250CF3}"/>
              </a:ext>
            </a:extLst>
          </p:cNvPr>
          <p:cNvSpPr txBox="1"/>
          <p:nvPr/>
        </p:nvSpPr>
        <p:spPr>
          <a:xfrm>
            <a:off x="762263" y="1543871"/>
            <a:ext cx="7016464" cy="5078313"/>
          </a:xfrm>
          <a:prstGeom prst="rect">
            <a:avLst/>
          </a:prstGeom>
          <a:noFill/>
        </p:spPr>
        <p:txBody>
          <a:bodyPr wrap="square">
            <a:spAutoFit/>
          </a:bodyPr>
          <a:lstStyle/>
          <a:p>
            <a:pPr fontAlgn="auto"/>
            <a:r>
              <a:rPr lang="en-US" dirty="0">
                <a:solidFill>
                  <a:srgbClr val="002060"/>
                </a:solidFill>
              </a:rPr>
              <a:t>Side effects from flu vaccination are generally mild (e.g., soreness, fever) especially when compared to symptoms of flu disease.</a:t>
            </a:r>
          </a:p>
          <a:p>
            <a:pPr fontAlgn="auto"/>
            <a:endParaRPr lang="en-US" dirty="0">
              <a:solidFill>
                <a:srgbClr val="002060"/>
              </a:solidFill>
            </a:endParaRPr>
          </a:p>
          <a:p>
            <a:pPr fontAlgn="auto"/>
            <a:r>
              <a:rPr lang="en-US" dirty="0">
                <a:solidFill>
                  <a:srgbClr val="002060"/>
                </a:solidFill>
              </a:rPr>
              <a:t>Providers should be aware of the possibility of:</a:t>
            </a:r>
          </a:p>
          <a:p>
            <a:pPr marL="285750" indent="-285750" fontAlgn="auto">
              <a:buFont typeface="Arial" panose="020B0604020202020204" pitchFamily="34" charset="0"/>
              <a:buChar char="•"/>
            </a:pPr>
            <a:r>
              <a:rPr lang="en-US" dirty="0">
                <a:solidFill>
                  <a:srgbClr val="002060"/>
                </a:solidFill>
              </a:rPr>
              <a:t>Young children who receive inactivated flu vaccine and pneumococcal vaccine at the </a:t>
            </a:r>
            <a:r>
              <a:rPr lang="en-US" u="sng" dirty="0">
                <a:solidFill>
                  <a:srgbClr val="002060"/>
                </a:solidFill>
              </a:rPr>
              <a:t>same visit</a:t>
            </a:r>
            <a:r>
              <a:rPr lang="en-US" dirty="0">
                <a:solidFill>
                  <a:srgbClr val="002060"/>
                </a:solidFill>
              </a:rPr>
              <a:t> may be at increased risk for a </a:t>
            </a:r>
            <a:r>
              <a:rPr lang="en-US" b="1" dirty="0">
                <a:solidFill>
                  <a:srgbClr val="002060"/>
                </a:solidFill>
              </a:rPr>
              <a:t>febrile seizure</a:t>
            </a:r>
          </a:p>
          <a:p>
            <a:pPr marL="285750" indent="-285750" fontAlgn="auto">
              <a:buFont typeface="Arial" panose="020B0604020202020204" pitchFamily="34" charset="0"/>
              <a:buChar char="•"/>
            </a:pPr>
            <a:r>
              <a:rPr lang="en-US" dirty="0">
                <a:solidFill>
                  <a:srgbClr val="002060"/>
                </a:solidFill>
              </a:rPr>
              <a:t>Vaccination (or other injections) may lead to fainting, which can lead to injury. To prevent this, many offices have patients stay seated for 15 minutes after vaccination.</a:t>
            </a:r>
          </a:p>
          <a:p>
            <a:pPr marL="285750" indent="-285750" fontAlgn="auto">
              <a:buFont typeface="Arial" panose="020B0604020202020204" pitchFamily="34" charset="0"/>
              <a:buChar char="•"/>
            </a:pPr>
            <a:r>
              <a:rPr lang="en-US" dirty="0">
                <a:solidFill>
                  <a:srgbClr val="002060"/>
                </a:solidFill>
              </a:rPr>
              <a:t>Shoulder Injury Related to Vaccine Administration (SIRVA) occurs when an intramuscular deltoid injection is administered into the shoulder joint.</a:t>
            </a:r>
          </a:p>
          <a:p>
            <a:pPr marL="285750" indent="-285750" fontAlgn="auto">
              <a:buFont typeface="Arial" panose="020B0604020202020204" pitchFamily="34" charset="0"/>
              <a:buChar char="•"/>
            </a:pPr>
            <a:r>
              <a:rPr lang="en-US" dirty="0">
                <a:solidFill>
                  <a:srgbClr val="002060"/>
                </a:solidFill>
              </a:rPr>
              <a:t>Severe allergic reactions from a vaccine are very rare (&lt;1 in a million doses). If it were to occur, it would usually be within a few minutes to a few hours after vaccination. </a:t>
            </a:r>
          </a:p>
          <a:p>
            <a:br>
              <a:rPr lang="en-US" dirty="0"/>
            </a:br>
            <a:endParaRPr lang="en-US" dirty="0"/>
          </a:p>
        </p:txBody>
      </p:sp>
      <p:pic>
        <p:nvPicPr>
          <p:cNvPr id="7" name="Picture 6">
            <a:extLst>
              <a:ext uri="{FF2B5EF4-FFF2-40B4-BE49-F238E27FC236}">
                <a16:creationId xmlns:a16="http://schemas.microsoft.com/office/drawing/2014/main" id="{48C490FB-AC9A-063D-E764-776CB74325D0}"/>
              </a:ext>
            </a:extLst>
          </p:cNvPr>
          <p:cNvPicPr>
            <a:picLocks noChangeAspect="1"/>
          </p:cNvPicPr>
          <p:nvPr/>
        </p:nvPicPr>
        <p:blipFill>
          <a:blip r:embed="rId3">
            <a:extLst>
              <a:ext uri="{28A0092B-C50C-407E-A947-70E740481C1C}">
                <a14:useLocalDpi xmlns:a14="http://schemas.microsoft.com/office/drawing/2010/main" val="0"/>
              </a:ext>
            </a:extLst>
          </a:blip>
          <a:srcRect t="-3006" b="12798"/>
          <a:stretch>
            <a:fillRect/>
          </a:stretch>
        </p:blipFill>
        <p:spPr>
          <a:xfrm>
            <a:off x="1860918" y="235816"/>
            <a:ext cx="8942111" cy="842108"/>
          </a:xfrm>
          <a:prstGeom prst="rect">
            <a:avLst/>
          </a:prstGeom>
          <a:effectLst>
            <a:outerShdw blurRad="50800" dist="38100" dir="2700000" algn="tl" rotWithShape="0">
              <a:prstClr val="black">
                <a:alpha val="40000"/>
              </a:prstClr>
            </a:outerShdw>
            <a:softEdge rad="0"/>
          </a:effectLst>
        </p:spPr>
      </p:pic>
      <p:sp>
        <p:nvSpPr>
          <p:cNvPr id="10" name="TextBox 9">
            <a:extLst>
              <a:ext uri="{FF2B5EF4-FFF2-40B4-BE49-F238E27FC236}">
                <a16:creationId xmlns:a16="http://schemas.microsoft.com/office/drawing/2014/main" id="{90962E90-161E-F46F-777B-84060A4C93F9}"/>
              </a:ext>
            </a:extLst>
          </p:cNvPr>
          <p:cNvSpPr txBox="1">
            <a:spLocks/>
          </p:cNvSpPr>
          <p:nvPr/>
        </p:nvSpPr>
        <p:spPr>
          <a:xfrm>
            <a:off x="7778727" y="2437235"/>
            <a:ext cx="4061911" cy="2247424"/>
          </a:xfrm>
          <a:prstGeom prst="wedgeRoundRectCallout">
            <a:avLst>
              <a:gd name="adj1" fmla="val -24895"/>
              <a:gd name="adj2" fmla="val 71107"/>
              <a:gd name="adj3" fmla="val 16667"/>
            </a:avLst>
          </a:prstGeom>
          <a:solidFill>
            <a:schemeClr val="tx2">
              <a:lumMod val="10000"/>
              <a:lumOff val="90000"/>
            </a:schemeClr>
          </a:solidFill>
        </p:spPr>
        <p:txBody>
          <a:bodyPr wrap="square">
            <a:spAutoFit/>
          </a:bodyPr>
          <a:lstStyle/>
          <a:p>
            <a:pPr fontAlgn="auto"/>
            <a:r>
              <a:rPr lang="en-US" b="1">
                <a:solidFill>
                  <a:srgbClr val="002060"/>
                </a:solidFill>
              </a:rPr>
              <a:t>You can say to patients:</a:t>
            </a:r>
            <a:endParaRPr lang="en-US">
              <a:solidFill>
                <a:srgbClr val="002060"/>
              </a:solidFill>
            </a:endParaRPr>
          </a:p>
          <a:p>
            <a:pPr fontAlgn="auto"/>
            <a:r>
              <a:rPr lang="en-US" b="1" i="1">
                <a:solidFill>
                  <a:schemeClr val="accent6">
                    <a:lumMod val="75000"/>
                  </a:schemeClr>
                </a:solidFill>
              </a:rPr>
              <a:t>Flu vaccines are safe. Hundreds of millions of Americans have safely received seasonal flu vaccines and there has been extensive research supporting flu vaccine safety.</a:t>
            </a:r>
            <a:br>
              <a:rPr lang="en-US"/>
            </a:br>
            <a:endParaRPr lang="en-US"/>
          </a:p>
        </p:txBody>
      </p:sp>
      <p:sp>
        <p:nvSpPr>
          <p:cNvPr id="15" name="TextBox 14">
            <a:extLst>
              <a:ext uri="{FF2B5EF4-FFF2-40B4-BE49-F238E27FC236}">
                <a16:creationId xmlns:a16="http://schemas.microsoft.com/office/drawing/2014/main" id="{F0F56F18-B96D-44BA-3466-D8F991F19ABA}"/>
              </a:ext>
            </a:extLst>
          </p:cNvPr>
          <p:cNvSpPr txBox="1"/>
          <p:nvPr/>
        </p:nvSpPr>
        <p:spPr>
          <a:xfrm>
            <a:off x="-9178" y="6475393"/>
            <a:ext cx="9399639" cy="400110"/>
          </a:xfrm>
          <a:prstGeom prst="rect">
            <a:avLst/>
          </a:prstGeom>
          <a:noFill/>
        </p:spPr>
        <p:txBody>
          <a:bodyPr wrap="square">
            <a:spAutoFit/>
          </a:bodyPr>
          <a:lstStyle/>
          <a:p>
            <a:pPr fontAlgn="auto"/>
            <a:r>
              <a:rPr lang="en-US" sz="1000" i="1" dirty="0"/>
              <a:t>Reference: </a:t>
            </a:r>
            <a:r>
              <a:rPr lang="en-US" sz="1000" dirty="0">
                <a:hlinkClick r:id="rId4"/>
              </a:rPr>
              <a:t>https://www.cdc.gov/vaccine-safety/vaccines/flu.html</a:t>
            </a:r>
            <a:br>
              <a:rPr lang="en-US" sz="1000" dirty="0">
                <a:hlinkClick r:id="rId4"/>
              </a:rPr>
            </a:br>
            <a:endParaRPr lang="en-US" sz="1000" i="1" dirty="0"/>
          </a:p>
        </p:txBody>
      </p:sp>
      <p:sp>
        <p:nvSpPr>
          <p:cNvPr id="2" name="Rectangle 1">
            <a:extLst>
              <a:ext uri="{FF2B5EF4-FFF2-40B4-BE49-F238E27FC236}">
                <a16:creationId xmlns:a16="http://schemas.microsoft.com/office/drawing/2014/main" id="{B7E7223D-B355-7C5F-26C4-8E403009D167}"/>
              </a:ext>
            </a:extLst>
          </p:cNvPr>
          <p:cNvSpPr/>
          <p:nvPr/>
        </p:nvSpPr>
        <p:spPr>
          <a:xfrm>
            <a:off x="8578608" y="235816"/>
            <a:ext cx="2224421" cy="842107"/>
          </a:xfrm>
          <a:prstGeom prst="rect">
            <a:avLst/>
          </a:prstGeom>
          <a:noFill/>
          <a:ln>
            <a:solidFill>
              <a:srgbClr val="F8BD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150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a:extLst>
              <a:ext uri="{FF2B5EF4-FFF2-40B4-BE49-F238E27FC236}">
                <a16:creationId xmlns:a16="http://schemas.microsoft.com/office/drawing/2014/main" id="{B647925E-8708-AB08-CF71-03B2163FF541}"/>
              </a:ext>
            </a:extLst>
          </p:cNvPr>
          <p:cNvSpPr txBox="1"/>
          <p:nvPr/>
        </p:nvSpPr>
        <p:spPr>
          <a:xfrm>
            <a:off x="8173150" y="101943"/>
            <a:ext cx="4018850" cy="2439869"/>
          </a:xfrm>
          <a:prstGeom prst="cloudCallout">
            <a:avLst>
              <a:gd name="adj1" fmla="val -71949"/>
              <a:gd name="adj2" fmla="val 47186"/>
            </a:avLst>
          </a:prstGeom>
          <a:solidFill>
            <a:schemeClr val="tx2">
              <a:lumMod val="10000"/>
              <a:lumOff val="90000"/>
            </a:schemeClr>
          </a:solidFill>
        </p:spPr>
        <p:txBody>
          <a:bodyPr wrap="square" lIns="0" tIns="0" rIns="0" bIns="0" rtlCol="0" anchor="t">
            <a:spAutoFit/>
          </a:bodyPr>
          <a:lstStyle/>
          <a:p>
            <a:pPr algn="ctr">
              <a:lnSpc>
                <a:spcPts val="3173"/>
              </a:lnSpc>
              <a:spcBef>
                <a:spcPct val="0"/>
              </a:spcBef>
            </a:pPr>
            <a:r>
              <a:rPr lang="en-US" b="1">
                <a:solidFill>
                  <a:schemeClr val="accent6">
                    <a:lumMod val="50000"/>
                  </a:schemeClr>
                </a:solidFill>
              </a:rPr>
              <a:t>There are several reasons why people continue to think the flu vaccine caused the flu.</a:t>
            </a:r>
          </a:p>
        </p:txBody>
      </p:sp>
      <p:sp>
        <p:nvSpPr>
          <p:cNvPr id="4" name="TextBox 4"/>
          <p:cNvSpPr txBox="1"/>
          <p:nvPr/>
        </p:nvSpPr>
        <p:spPr>
          <a:xfrm>
            <a:off x="632464" y="268350"/>
            <a:ext cx="7446454" cy="1523238"/>
          </a:xfrm>
          <a:prstGeom prst="rect">
            <a:avLst/>
          </a:prstGeom>
        </p:spPr>
        <p:txBody>
          <a:bodyPr wrap="square" lIns="0" tIns="0" rIns="0" bIns="0" rtlCol="0" anchor="t">
            <a:spAutoFit/>
          </a:bodyPr>
          <a:lstStyle/>
          <a:p>
            <a:pPr>
              <a:lnSpc>
                <a:spcPts val="6082"/>
              </a:lnSpc>
              <a:spcBef>
                <a:spcPct val="0"/>
              </a:spcBef>
            </a:pPr>
            <a:r>
              <a:rPr lang="en-US" sz="4344" b="1">
                <a:solidFill>
                  <a:srgbClr val="1F2253"/>
                </a:solidFill>
              </a:rPr>
              <a:t>Take a guess…</a:t>
            </a:r>
          </a:p>
          <a:p>
            <a:pPr>
              <a:lnSpc>
                <a:spcPts val="6082"/>
              </a:lnSpc>
              <a:spcBef>
                <a:spcPct val="0"/>
              </a:spcBef>
            </a:pPr>
            <a:r>
              <a:rPr lang="en-US" sz="4344" b="1">
                <a:solidFill>
                  <a:srgbClr val="1F2253"/>
                </a:solidFill>
              </a:rPr>
              <a:t>Which statements are true?</a:t>
            </a:r>
          </a:p>
        </p:txBody>
      </p:sp>
      <p:sp>
        <p:nvSpPr>
          <p:cNvPr id="13" name="TextBox 13"/>
          <p:cNvSpPr txBox="1"/>
          <p:nvPr/>
        </p:nvSpPr>
        <p:spPr>
          <a:xfrm>
            <a:off x="1607149" y="2549080"/>
            <a:ext cx="9518051" cy="789960"/>
          </a:xfrm>
          <a:prstGeom prst="rect">
            <a:avLst/>
          </a:prstGeom>
        </p:spPr>
        <p:txBody>
          <a:bodyPr wrap="square" lIns="0" tIns="0" rIns="0" bIns="0" rtlCol="0" anchor="t">
            <a:spAutoFit/>
          </a:bodyPr>
          <a:lstStyle/>
          <a:p>
            <a:pPr>
              <a:lnSpc>
                <a:spcPts val="3173"/>
              </a:lnSpc>
              <a:spcBef>
                <a:spcPct val="0"/>
              </a:spcBef>
            </a:pPr>
            <a:r>
              <a:rPr lang="en-US" sz="2200">
                <a:solidFill>
                  <a:srgbClr val="002060"/>
                </a:solidFill>
                <a:latin typeface="Montserrat"/>
              </a:rPr>
              <a:t>People who receive a flu shot may have muscle soreness and low-grade fever after vaccination, but this is not influenza. </a:t>
            </a:r>
          </a:p>
        </p:txBody>
      </p:sp>
      <p:sp>
        <p:nvSpPr>
          <p:cNvPr id="16" name="TextBox 13">
            <a:extLst>
              <a:ext uri="{FF2B5EF4-FFF2-40B4-BE49-F238E27FC236}">
                <a16:creationId xmlns:a16="http://schemas.microsoft.com/office/drawing/2014/main" id="{68F010B0-39B6-C151-326B-83889367999A}"/>
              </a:ext>
            </a:extLst>
          </p:cNvPr>
          <p:cNvSpPr txBox="1"/>
          <p:nvPr/>
        </p:nvSpPr>
        <p:spPr>
          <a:xfrm>
            <a:off x="1607149" y="3497717"/>
            <a:ext cx="9518051" cy="697755"/>
          </a:xfrm>
          <a:prstGeom prst="rect">
            <a:avLst/>
          </a:prstGeom>
        </p:spPr>
        <p:txBody>
          <a:bodyPr wrap="square" lIns="0" tIns="0" rIns="0" bIns="0" rtlCol="0" anchor="t">
            <a:spAutoFit/>
          </a:bodyPr>
          <a:lstStyle/>
          <a:p>
            <a:pPr algn="l" fontAlgn="base"/>
            <a:r>
              <a:rPr lang="en-US" sz="2200">
                <a:solidFill>
                  <a:srgbClr val="002060"/>
                </a:solidFill>
                <a:latin typeface="Montserrat"/>
              </a:rPr>
              <a:t>You may develop flu if exposed to the virus before protective immunity develops 1-2 weeks after vaccination.</a:t>
            </a:r>
          </a:p>
        </p:txBody>
      </p:sp>
      <p:sp>
        <p:nvSpPr>
          <p:cNvPr id="18" name="TextBox 13">
            <a:extLst>
              <a:ext uri="{FF2B5EF4-FFF2-40B4-BE49-F238E27FC236}">
                <a16:creationId xmlns:a16="http://schemas.microsoft.com/office/drawing/2014/main" id="{ED0B6714-1AAD-7362-70B4-1EC2B6268E37}"/>
              </a:ext>
            </a:extLst>
          </p:cNvPr>
          <p:cNvSpPr txBox="1"/>
          <p:nvPr/>
        </p:nvSpPr>
        <p:spPr>
          <a:xfrm>
            <a:off x="1607149" y="4446320"/>
            <a:ext cx="9518051" cy="1046633"/>
          </a:xfrm>
          <a:prstGeom prst="rect">
            <a:avLst/>
          </a:prstGeom>
        </p:spPr>
        <p:txBody>
          <a:bodyPr wrap="square" lIns="0" tIns="0" rIns="0" bIns="0" rtlCol="0" anchor="t">
            <a:spAutoFit/>
          </a:bodyPr>
          <a:lstStyle/>
          <a:p>
            <a:pPr algn="l" fontAlgn="base"/>
            <a:r>
              <a:rPr lang="en-US" sz="2200">
                <a:solidFill>
                  <a:srgbClr val="002060"/>
                </a:solidFill>
                <a:latin typeface="Montserrat"/>
              </a:rPr>
              <a:t>Influenza vaccine only protects against certain influenza viruses, not all viruses. You may develop a cough and fever because of another virus.</a:t>
            </a:r>
          </a:p>
        </p:txBody>
      </p:sp>
      <p:sp>
        <p:nvSpPr>
          <p:cNvPr id="19" name="Rectangle 18">
            <a:extLst>
              <a:ext uri="{FF2B5EF4-FFF2-40B4-BE49-F238E27FC236}">
                <a16:creationId xmlns:a16="http://schemas.microsoft.com/office/drawing/2014/main" id="{BBE0D387-2156-F447-418D-0ECEE2EA5936}"/>
              </a:ext>
            </a:extLst>
          </p:cNvPr>
          <p:cNvSpPr/>
          <p:nvPr/>
        </p:nvSpPr>
        <p:spPr>
          <a:xfrm>
            <a:off x="762000" y="2639149"/>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Rectangle 19">
            <a:extLst>
              <a:ext uri="{FF2B5EF4-FFF2-40B4-BE49-F238E27FC236}">
                <a16:creationId xmlns:a16="http://schemas.microsoft.com/office/drawing/2014/main" id="{262DC448-4681-C54D-FC73-47D75FA975F9}"/>
              </a:ext>
            </a:extLst>
          </p:cNvPr>
          <p:cNvSpPr/>
          <p:nvPr/>
        </p:nvSpPr>
        <p:spPr>
          <a:xfrm>
            <a:off x="762000" y="3543722"/>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Rectangle 21">
            <a:extLst>
              <a:ext uri="{FF2B5EF4-FFF2-40B4-BE49-F238E27FC236}">
                <a16:creationId xmlns:a16="http://schemas.microsoft.com/office/drawing/2014/main" id="{D94286B3-B325-D613-C370-8BACEEECDE40}"/>
              </a:ext>
            </a:extLst>
          </p:cNvPr>
          <p:cNvSpPr/>
          <p:nvPr/>
        </p:nvSpPr>
        <p:spPr>
          <a:xfrm>
            <a:off x="762000" y="4490222"/>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TextBox 13">
            <a:extLst>
              <a:ext uri="{FF2B5EF4-FFF2-40B4-BE49-F238E27FC236}">
                <a16:creationId xmlns:a16="http://schemas.microsoft.com/office/drawing/2014/main" id="{7267C767-1BE2-E5F8-B7AC-862DD298D58D}"/>
              </a:ext>
            </a:extLst>
          </p:cNvPr>
          <p:cNvSpPr txBox="1"/>
          <p:nvPr/>
        </p:nvSpPr>
        <p:spPr>
          <a:xfrm>
            <a:off x="1607149" y="5564620"/>
            <a:ext cx="9611458" cy="348878"/>
          </a:xfrm>
          <a:prstGeom prst="rect">
            <a:avLst/>
          </a:prstGeom>
        </p:spPr>
        <p:txBody>
          <a:bodyPr wrap="square" lIns="0" tIns="0" rIns="0" bIns="0" rtlCol="0" anchor="t">
            <a:spAutoFit/>
          </a:bodyPr>
          <a:lstStyle/>
          <a:p>
            <a:pPr algn="l" fontAlgn="base"/>
            <a:r>
              <a:rPr lang="en-US" sz="2200">
                <a:solidFill>
                  <a:srgbClr val="002060"/>
                </a:solidFill>
                <a:latin typeface="Montserrat"/>
              </a:rPr>
              <a:t>Influenza vaccine is not 100% effective, especially in older persons.</a:t>
            </a:r>
          </a:p>
        </p:txBody>
      </p:sp>
      <p:sp>
        <p:nvSpPr>
          <p:cNvPr id="10" name="Rectangle 9">
            <a:extLst>
              <a:ext uri="{FF2B5EF4-FFF2-40B4-BE49-F238E27FC236}">
                <a16:creationId xmlns:a16="http://schemas.microsoft.com/office/drawing/2014/main" id="{CBC32B37-FEA1-884A-5AD2-345D37F34637}"/>
              </a:ext>
            </a:extLst>
          </p:cNvPr>
          <p:cNvSpPr/>
          <p:nvPr/>
        </p:nvSpPr>
        <p:spPr>
          <a:xfrm>
            <a:off x="762000" y="5434148"/>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28877834-7841-33E6-E2AE-368019524D4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3390268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F1043-2E2C-63C3-4924-BC615BCE4356}"/>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A9120CCC-E2DF-727C-A178-FA4039449FF6}"/>
              </a:ext>
            </a:extLst>
          </p:cNvPr>
          <p:cNvSpPr txBox="1"/>
          <p:nvPr/>
        </p:nvSpPr>
        <p:spPr>
          <a:xfrm>
            <a:off x="632464" y="268350"/>
            <a:ext cx="7446454" cy="1523238"/>
          </a:xfrm>
          <a:prstGeom prst="rect">
            <a:avLst/>
          </a:prstGeom>
        </p:spPr>
        <p:txBody>
          <a:bodyPr wrap="square" lIns="0" tIns="0" rIns="0" bIns="0" rtlCol="0" anchor="t">
            <a:spAutoFit/>
          </a:bodyPr>
          <a:lstStyle/>
          <a:p>
            <a:pPr>
              <a:lnSpc>
                <a:spcPts val="6082"/>
              </a:lnSpc>
              <a:spcBef>
                <a:spcPct val="0"/>
              </a:spcBef>
            </a:pPr>
            <a:r>
              <a:rPr lang="en-US" sz="4344" b="1">
                <a:solidFill>
                  <a:srgbClr val="1F2253"/>
                </a:solidFill>
              </a:rPr>
              <a:t>Take a guess…</a:t>
            </a:r>
          </a:p>
          <a:p>
            <a:pPr>
              <a:lnSpc>
                <a:spcPts val="6082"/>
              </a:lnSpc>
              <a:spcBef>
                <a:spcPct val="0"/>
              </a:spcBef>
            </a:pPr>
            <a:r>
              <a:rPr lang="en-US" sz="4344" b="1">
                <a:solidFill>
                  <a:srgbClr val="1F2253"/>
                </a:solidFill>
              </a:rPr>
              <a:t>Which statements are true?</a:t>
            </a:r>
          </a:p>
        </p:txBody>
      </p:sp>
      <p:sp>
        <p:nvSpPr>
          <p:cNvPr id="13" name="TextBox 13">
            <a:extLst>
              <a:ext uri="{FF2B5EF4-FFF2-40B4-BE49-F238E27FC236}">
                <a16:creationId xmlns:a16="http://schemas.microsoft.com/office/drawing/2014/main" id="{7CD93D31-237A-DBBC-0DAE-08967950EB0B}"/>
              </a:ext>
            </a:extLst>
          </p:cNvPr>
          <p:cNvSpPr txBox="1"/>
          <p:nvPr/>
        </p:nvSpPr>
        <p:spPr>
          <a:xfrm>
            <a:off x="1636457" y="2304849"/>
            <a:ext cx="9518051" cy="789960"/>
          </a:xfrm>
          <a:prstGeom prst="rect">
            <a:avLst/>
          </a:prstGeom>
        </p:spPr>
        <p:txBody>
          <a:bodyPr wrap="square" lIns="0" tIns="0" rIns="0" bIns="0" rtlCol="0" anchor="t">
            <a:spAutoFit/>
          </a:bodyPr>
          <a:lstStyle/>
          <a:p>
            <a:pPr>
              <a:lnSpc>
                <a:spcPts val="3173"/>
              </a:lnSpc>
              <a:spcBef>
                <a:spcPct val="0"/>
              </a:spcBef>
            </a:pPr>
            <a:r>
              <a:rPr lang="en-US" sz="2200">
                <a:solidFill>
                  <a:srgbClr val="002060"/>
                </a:solidFill>
                <a:latin typeface="Montserrat"/>
              </a:rPr>
              <a:t>People who receive a flu shot may have muscle soreness and low-grade fever after vaccination, but this is not influenza. </a:t>
            </a:r>
          </a:p>
        </p:txBody>
      </p:sp>
      <p:sp>
        <p:nvSpPr>
          <p:cNvPr id="16" name="TextBox 13">
            <a:extLst>
              <a:ext uri="{FF2B5EF4-FFF2-40B4-BE49-F238E27FC236}">
                <a16:creationId xmlns:a16="http://schemas.microsoft.com/office/drawing/2014/main" id="{8CCD646D-57B0-2CDA-2876-382D23B70B79}"/>
              </a:ext>
            </a:extLst>
          </p:cNvPr>
          <p:cNvSpPr txBox="1"/>
          <p:nvPr/>
        </p:nvSpPr>
        <p:spPr>
          <a:xfrm>
            <a:off x="1636457" y="3253486"/>
            <a:ext cx="9518051" cy="697755"/>
          </a:xfrm>
          <a:prstGeom prst="rect">
            <a:avLst/>
          </a:prstGeom>
        </p:spPr>
        <p:txBody>
          <a:bodyPr wrap="square" lIns="0" tIns="0" rIns="0" bIns="0" rtlCol="0" anchor="t">
            <a:spAutoFit/>
          </a:bodyPr>
          <a:lstStyle/>
          <a:p>
            <a:pPr algn="l" fontAlgn="base"/>
            <a:r>
              <a:rPr lang="en-US" sz="2200">
                <a:solidFill>
                  <a:srgbClr val="002060"/>
                </a:solidFill>
                <a:latin typeface="Montserrat"/>
              </a:rPr>
              <a:t>You may develop flu if exposed to the virus before protective immunity develops 1-2 weeks after vaccination.</a:t>
            </a:r>
          </a:p>
        </p:txBody>
      </p:sp>
      <p:sp>
        <p:nvSpPr>
          <p:cNvPr id="18" name="TextBox 13">
            <a:extLst>
              <a:ext uri="{FF2B5EF4-FFF2-40B4-BE49-F238E27FC236}">
                <a16:creationId xmlns:a16="http://schemas.microsoft.com/office/drawing/2014/main" id="{D34D3C52-6FB5-B6AD-43C7-ACA5B3BF0A2C}"/>
              </a:ext>
            </a:extLst>
          </p:cNvPr>
          <p:cNvSpPr txBox="1"/>
          <p:nvPr/>
        </p:nvSpPr>
        <p:spPr>
          <a:xfrm>
            <a:off x="1636457" y="4202089"/>
            <a:ext cx="9518051" cy="1046633"/>
          </a:xfrm>
          <a:prstGeom prst="rect">
            <a:avLst/>
          </a:prstGeom>
        </p:spPr>
        <p:txBody>
          <a:bodyPr wrap="square" lIns="0" tIns="0" rIns="0" bIns="0" rtlCol="0" anchor="t">
            <a:spAutoFit/>
          </a:bodyPr>
          <a:lstStyle/>
          <a:p>
            <a:pPr algn="l" fontAlgn="base"/>
            <a:r>
              <a:rPr lang="en-US" sz="2200">
                <a:solidFill>
                  <a:srgbClr val="002060"/>
                </a:solidFill>
                <a:latin typeface="Montserrat"/>
              </a:rPr>
              <a:t>Influenza vaccine only protects against certain influenza viruses, not all viruses. You may develop a cough and fever because of another virus.</a:t>
            </a:r>
          </a:p>
        </p:txBody>
      </p:sp>
      <p:sp>
        <p:nvSpPr>
          <p:cNvPr id="19" name="Rectangle 18">
            <a:extLst>
              <a:ext uri="{FF2B5EF4-FFF2-40B4-BE49-F238E27FC236}">
                <a16:creationId xmlns:a16="http://schemas.microsoft.com/office/drawing/2014/main" id="{616DF2C4-7C1C-38AF-0384-2D20F4F8D4DA}"/>
              </a:ext>
            </a:extLst>
          </p:cNvPr>
          <p:cNvSpPr/>
          <p:nvPr/>
        </p:nvSpPr>
        <p:spPr>
          <a:xfrm>
            <a:off x="799234" y="2375756"/>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Rectangle 19">
            <a:extLst>
              <a:ext uri="{FF2B5EF4-FFF2-40B4-BE49-F238E27FC236}">
                <a16:creationId xmlns:a16="http://schemas.microsoft.com/office/drawing/2014/main" id="{A00CB64F-569C-D91D-3EC0-3172C87027EF}"/>
              </a:ext>
            </a:extLst>
          </p:cNvPr>
          <p:cNvSpPr/>
          <p:nvPr/>
        </p:nvSpPr>
        <p:spPr>
          <a:xfrm>
            <a:off x="799234" y="3280329"/>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Rectangle 21">
            <a:extLst>
              <a:ext uri="{FF2B5EF4-FFF2-40B4-BE49-F238E27FC236}">
                <a16:creationId xmlns:a16="http://schemas.microsoft.com/office/drawing/2014/main" id="{59C81294-C531-9093-1D7C-A1E3EAEEBD28}"/>
              </a:ext>
            </a:extLst>
          </p:cNvPr>
          <p:cNvSpPr/>
          <p:nvPr/>
        </p:nvSpPr>
        <p:spPr>
          <a:xfrm>
            <a:off x="799234" y="4226829"/>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descr="A picture containing shape&#10;&#10;Description automatically generated">
            <a:extLst>
              <a:ext uri="{FF2B5EF4-FFF2-40B4-BE49-F238E27FC236}">
                <a16:creationId xmlns:a16="http://schemas.microsoft.com/office/drawing/2014/main" id="{0BD52EC1-1714-70E5-94D5-76CA2C0988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498" y="2425102"/>
            <a:ext cx="457200" cy="5715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11FFC6C3-BF01-C175-E39E-CA3DFEDD46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508" y="3318651"/>
            <a:ext cx="457200" cy="5715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61A3710-88F3-06B9-8B59-1AC117F5A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498" y="4284314"/>
            <a:ext cx="457200" cy="571500"/>
          </a:xfrm>
          <a:prstGeom prst="rect">
            <a:avLst/>
          </a:prstGeom>
        </p:spPr>
      </p:pic>
      <p:pic>
        <p:nvPicPr>
          <p:cNvPr id="2" name="Picture 5">
            <a:extLst>
              <a:ext uri="{FF2B5EF4-FFF2-40B4-BE49-F238E27FC236}">
                <a16:creationId xmlns:a16="http://schemas.microsoft.com/office/drawing/2014/main" id="{DCB3B8A6-F01D-E941-D7AB-B3A56CB8F5E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809683" y="6043971"/>
            <a:ext cx="2279904" cy="689671"/>
          </a:xfrm>
          <a:prstGeom prst="rect">
            <a:avLst/>
          </a:prstGeom>
        </p:spPr>
      </p:pic>
      <p:sp>
        <p:nvSpPr>
          <p:cNvPr id="5" name="TextBox 13">
            <a:extLst>
              <a:ext uri="{FF2B5EF4-FFF2-40B4-BE49-F238E27FC236}">
                <a16:creationId xmlns:a16="http://schemas.microsoft.com/office/drawing/2014/main" id="{DC6A7CBA-56D0-C581-739A-886CBBE34221}"/>
              </a:ext>
            </a:extLst>
          </p:cNvPr>
          <p:cNvSpPr txBox="1"/>
          <p:nvPr/>
        </p:nvSpPr>
        <p:spPr>
          <a:xfrm>
            <a:off x="1636457" y="5320389"/>
            <a:ext cx="9611458" cy="348878"/>
          </a:xfrm>
          <a:prstGeom prst="rect">
            <a:avLst/>
          </a:prstGeom>
        </p:spPr>
        <p:txBody>
          <a:bodyPr wrap="square" lIns="0" tIns="0" rIns="0" bIns="0" rtlCol="0" anchor="t">
            <a:spAutoFit/>
          </a:bodyPr>
          <a:lstStyle/>
          <a:p>
            <a:pPr algn="l" fontAlgn="base"/>
            <a:r>
              <a:rPr lang="en-US" sz="2200">
                <a:solidFill>
                  <a:srgbClr val="002060"/>
                </a:solidFill>
                <a:latin typeface="Montserrat"/>
              </a:rPr>
              <a:t>Influenza vaccine is not 100% effective, especially in older persons.</a:t>
            </a:r>
          </a:p>
        </p:txBody>
      </p:sp>
      <p:sp>
        <p:nvSpPr>
          <p:cNvPr id="10" name="Rectangle 9">
            <a:extLst>
              <a:ext uri="{FF2B5EF4-FFF2-40B4-BE49-F238E27FC236}">
                <a16:creationId xmlns:a16="http://schemas.microsoft.com/office/drawing/2014/main" id="{9D493586-C507-D141-AC03-BF1F759172DB}"/>
              </a:ext>
            </a:extLst>
          </p:cNvPr>
          <p:cNvSpPr/>
          <p:nvPr/>
        </p:nvSpPr>
        <p:spPr>
          <a:xfrm>
            <a:off x="799234" y="5170755"/>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descr="A picture containing shape&#10;&#10;Description automatically generated">
            <a:extLst>
              <a:ext uri="{FF2B5EF4-FFF2-40B4-BE49-F238E27FC236}">
                <a16:creationId xmlns:a16="http://schemas.microsoft.com/office/drawing/2014/main" id="{4D2BF3C1-CD5C-F118-A73B-AB175C18EB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5093" y="5209078"/>
            <a:ext cx="457200" cy="571500"/>
          </a:xfrm>
          <a:prstGeom prst="rect">
            <a:avLst/>
          </a:prstGeom>
        </p:spPr>
      </p:pic>
    </p:spTree>
    <p:extLst>
      <p:ext uri="{BB962C8B-B14F-4D97-AF65-F5344CB8AC3E}">
        <p14:creationId xmlns:p14="http://schemas.microsoft.com/office/powerpoint/2010/main" val="3713950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1F07C-C5AE-6FC9-BA93-83D5DFDEBB5B}"/>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E057CE7-89BD-0892-0AA9-94C68401078C}"/>
              </a:ext>
            </a:extLst>
          </p:cNvPr>
          <p:cNvSpPr txBox="1"/>
          <p:nvPr/>
        </p:nvSpPr>
        <p:spPr>
          <a:xfrm>
            <a:off x="632464" y="268350"/>
            <a:ext cx="7446454" cy="1523238"/>
          </a:xfrm>
          <a:prstGeom prst="rect">
            <a:avLst/>
          </a:prstGeom>
        </p:spPr>
        <p:txBody>
          <a:bodyPr wrap="square" lIns="0" tIns="0" rIns="0" bIns="0" rtlCol="0" anchor="t">
            <a:spAutoFit/>
          </a:bodyPr>
          <a:lstStyle/>
          <a:p>
            <a:pPr>
              <a:lnSpc>
                <a:spcPts val="6082"/>
              </a:lnSpc>
              <a:spcBef>
                <a:spcPct val="0"/>
              </a:spcBef>
            </a:pPr>
            <a:r>
              <a:rPr lang="en-US" sz="4344" b="1">
                <a:solidFill>
                  <a:srgbClr val="1F2253"/>
                </a:solidFill>
              </a:rPr>
              <a:t>Take a guess…</a:t>
            </a:r>
          </a:p>
          <a:p>
            <a:pPr>
              <a:lnSpc>
                <a:spcPts val="6082"/>
              </a:lnSpc>
              <a:spcBef>
                <a:spcPct val="0"/>
              </a:spcBef>
            </a:pPr>
            <a:r>
              <a:rPr lang="en-US" sz="4344" b="1">
                <a:solidFill>
                  <a:srgbClr val="1F2253"/>
                </a:solidFill>
              </a:rPr>
              <a:t>Which statements are true?</a:t>
            </a:r>
          </a:p>
        </p:txBody>
      </p:sp>
      <p:sp>
        <p:nvSpPr>
          <p:cNvPr id="13" name="TextBox 13">
            <a:extLst>
              <a:ext uri="{FF2B5EF4-FFF2-40B4-BE49-F238E27FC236}">
                <a16:creationId xmlns:a16="http://schemas.microsoft.com/office/drawing/2014/main" id="{F952B262-5203-3702-67E9-BAF05A2D7358}"/>
              </a:ext>
            </a:extLst>
          </p:cNvPr>
          <p:cNvSpPr txBox="1"/>
          <p:nvPr/>
        </p:nvSpPr>
        <p:spPr>
          <a:xfrm>
            <a:off x="1607149" y="2207052"/>
            <a:ext cx="9518051" cy="789960"/>
          </a:xfrm>
          <a:prstGeom prst="rect">
            <a:avLst/>
          </a:prstGeom>
        </p:spPr>
        <p:txBody>
          <a:bodyPr wrap="square" lIns="0" tIns="0" rIns="0" bIns="0" rtlCol="0" anchor="t">
            <a:spAutoFit/>
          </a:bodyPr>
          <a:lstStyle/>
          <a:p>
            <a:pPr>
              <a:lnSpc>
                <a:spcPts val="3173"/>
              </a:lnSpc>
              <a:spcBef>
                <a:spcPct val="0"/>
              </a:spcBef>
            </a:pPr>
            <a:r>
              <a:rPr lang="en-US" sz="2200">
                <a:solidFill>
                  <a:srgbClr val="002060"/>
                </a:solidFill>
                <a:latin typeface="Montserrat"/>
              </a:rPr>
              <a:t>People who receive a flu shot may have muscle soreness and low-grade fever after vaccination, but this is not influenza. </a:t>
            </a:r>
          </a:p>
        </p:txBody>
      </p:sp>
      <p:sp>
        <p:nvSpPr>
          <p:cNvPr id="16" name="TextBox 13">
            <a:extLst>
              <a:ext uri="{FF2B5EF4-FFF2-40B4-BE49-F238E27FC236}">
                <a16:creationId xmlns:a16="http://schemas.microsoft.com/office/drawing/2014/main" id="{DC64FDA9-B6C7-36F9-427A-16FA8F17B590}"/>
              </a:ext>
            </a:extLst>
          </p:cNvPr>
          <p:cNvSpPr txBox="1"/>
          <p:nvPr/>
        </p:nvSpPr>
        <p:spPr>
          <a:xfrm>
            <a:off x="1607149" y="3155689"/>
            <a:ext cx="9518051" cy="697755"/>
          </a:xfrm>
          <a:prstGeom prst="rect">
            <a:avLst/>
          </a:prstGeom>
        </p:spPr>
        <p:txBody>
          <a:bodyPr wrap="square" lIns="0" tIns="0" rIns="0" bIns="0" rtlCol="0" anchor="t">
            <a:spAutoFit/>
          </a:bodyPr>
          <a:lstStyle/>
          <a:p>
            <a:pPr algn="l" fontAlgn="base"/>
            <a:r>
              <a:rPr lang="en-US" sz="2200">
                <a:solidFill>
                  <a:srgbClr val="002060"/>
                </a:solidFill>
                <a:latin typeface="Montserrat"/>
              </a:rPr>
              <a:t>You may develop flu if exposed to the virus before protective immunity develops 1-2 weeks after vaccination.</a:t>
            </a:r>
          </a:p>
        </p:txBody>
      </p:sp>
      <p:sp>
        <p:nvSpPr>
          <p:cNvPr id="18" name="TextBox 13">
            <a:extLst>
              <a:ext uri="{FF2B5EF4-FFF2-40B4-BE49-F238E27FC236}">
                <a16:creationId xmlns:a16="http://schemas.microsoft.com/office/drawing/2014/main" id="{931BFD54-AE91-33F5-25AD-CA024DD64629}"/>
              </a:ext>
            </a:extLst>
          </p:cNvPr>
          <p:cNvSpPr txBox="1"/>
          <p:nvPr/>
        </p:nvSpPr>
        <p:spPr>
          <a:xfrm>
            <a:off x="1607149" y="4104292"/>
            <a:ext cx="9518051" cy="1046633"/>
          </a:xfrm>
          <a:prstGeom prst="rect">
            <a:avLst/>
          </a:prstGeom>
        </p:spPr>
        <p:txBody>
          <a:bodyPr wrap="square" lIns="0" tIns="0" rIns="0" bIns="0" rtlCol="0" anchor="t">
            <a:spAutoFit/>
          </a:bodyPr>
          <a:lstStyle/>
          <a:p>
            <a:pPr algn="l" fontAlgn="base"/>
            <a:r>
              <a:rPr lang="en-US" sz="2200">
                <a:solidFill>
                  <a:srgbClr val="002060"/>
                </a:solidFill>
                <a:latin typeface="Montserrat"/>
              </a:rPr>
              <a:t>Influenza vaccine only protects against certain influenza viruses, not all viruses. You may develop a cough and fever because of another virus.</a:t>
            </a:r>
          </a:p>
        </p:txBody>
      </p:sp>
      <p:sp>
        <p:nvSpPr>
          <p:cNvPr id="19" name="Rectangle 18">
            <a:extLst>
              <a:ext uri="{FF2B5EF4-FFF2-40B4-BE49-F238E27FC236}">
                <a16:creationId xmlns:a16="http://schemas.microsoft.com/office/drawing/2014/main" id="{1F5D4B0F-981C-3297-E4B9-81F8484C0204}"/>
              </a:ext>
            </a:extLst>
          </p:cNvPr>
          <p:cNvSpPr/>
          <p:nvPr/>
        </p:nvSpPr>
        <p:spPr>
          <a:xfrm>
            <a:off x="762000" y="2297121"/>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Rectangle 19">
            <a:extLst>
              <a:ext uri="{FF2B5EF4-FFF2-40B4-BE49-F238E27FC236}">
                <a16:creationId xmlns:a16="http://schemas.microsoft.com/office/drawing/2014/main" id="{D6288C09-AD45-4FDA-C0D6-46FF0BACE0BC}"/>
              </a:ext>
            </a:extLst>
          </p:cNvPr>
          <p:cNvSpPr/>
          <p:nvPr/>
        </p:nvSpPr>
        <p:spPr>
          <a:xfrm>
            <a:off x="762000" y="3201694"/>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Rectangle 21">
            <a:extLst>
              <a:ext uri="{FF2B5EF4-FFF2-40B4-BE49-F238E27FC236}">
                <a16:creationId xmlns:a16="http://schemas.microsoft.com/office/drawing/2014/main" id="{D2DA7D20-813E-4FE4-934C-171C92F6B603}"/>
              </a:ext>
            </a:extLst>
          </p:cNvPr>
          <p:cNvSpPr/>
          <p:nvPr/>
        </p:nvSpPr>
        <p:spPr>
          <a:xfrm>
            <a:off x="762000" y="4148194"/>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descr="A picture containing shape&#10;&#10;Description automatically generated">
            <a:extLst>
              <a:ext uri="{FF2B5EF4-FFF2-40B4-BE49-F238E27FC236}">
                <a16:creationId xmlns:a16="http://schemas.microsoft.com/office/drawing/2014/main" id="{379B5F75-6D20-C274-75FC-C913562FA9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190" y="2327305"/>
            <a:ext cx="457200" cy="5715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2A5392C6-FE87-E612-2986-F1E37E6357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220854"/>
            <a:ext cx="457200" cy="5715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0139EF60-739D-AA95-7B24-7DC4C09F53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190" y="4186517"/>
            <a:ext cx="457200" cy="571500"/>
          </a:xfrm>
          <a:prstGeom prst="rect">
            <a:avLst/>
          </a:prstGeom>
        </p:spPr>
      </p:pic>
      <p:sp>
        <p:nvSpPr>
          <p:cNvPr id="5" name="TextBox 13">
            <a:extLst>
              <a:ext uri="{FF2B5EF4-FFF2-40B4-BE49-F238E27FC236}">
                <a16:creationId xmlns:a16="http://schemas.microsoft.com/office/drawing/2014/main" id="{C4E88C4D-B6AD-2F93-7781-FD7DD8B0535F}"/>
              </a:ext>
            </a:extLst>
          </p:cNvPr>
          <p:cNvSpPr txBox="1"/>
          <p:nvPr/>
        </p:nvSpPr>
        <p:spPr>
          <a:xfrm>
            <a:off x="1607149" y="5222592"/>
            <a:ext cx="9611458" cy="348878"/>
          </a:xfrm>
          <a:prstGeom prst="rect">
            <a:avLst/>
          </a:prstGeom>
        </p:spPr>
        <p:txBody>
          <a:bodyPr wrap="square" lIns="0" tIns="0" rIns="0" bIns="0" rtlCol="0" anchor="t">
            <a:spAutoFit/>
          </a:bodyPr>
          <a:lstStyle/>
          <a:p>
            <a:pPr algn="l" fontAlgn="base"/>
            <a:r>
              <a:rPr lang="en-US" sz="2200">
                <a:solidFill>
                  <a:srgbClr val="002060"/>
                </a:solidFill>
                <a:latin typeface="Montserrat"/>
              </a:rPr>
              <a:t>Influenza vaccine is not 100% effective, especially in older persons.</a:t>
            </a:r>
          </a:p>
        </p:txBody>
      </p:sp>
      <p:sp>
        <p:nvSpPr>
          <p:cNvPr id="10" name="Rectangle 9">
            <a:extLst>
              <a:ext uri="{FF2B5EF4-FFF2-40B4-BE49-F238E27FC236}">
                <a16:creationId xmlns:a16="http://schemas.microsoft.com/office/drawing/2014/main" id="{C2EA380E-9EA1-F7DC-5A34-6F4EC0E1B152}"/>
              </a:ext>
            </a:extLst>
          </p:cNvPr>
          <p:cNvSpPr/>
          <p:nvPr/>
        </p:nvSpPr>
        <p:spPr>
          <a:xfrm>
            <a:off x="762000" y="5092120"/>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descr="A picture containing shape&#10;&#10;Description automatically generated">
            <a:extLst>
              <a:ext uri="{FF2B5EF4-FFF2-40B4-BE49-F238E27FC236}">
                <a16:creationId xmlns:a16="http://schemas.microsoft.com/office/drawing/2014/main" id="{46B094E1-23F7-F7E7-9FD1-604ED55C56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5785" y="5111281"/>
            <a:ext cx="457200" cy="571500"/>
          </a:xfrm>
          <a:prstGeom prst="rect">
            <a:avLst/>
          </a:prstGeom>
        </p:spPr>
      </p:pic>
      <p:sp>
        <p:nvSpPr>
          <p:cNvPr id="3" name="TextBox 13">
            <a:extLst>
              <a:ext uri="{FF2B5EF4-FFF2-40B4-BE49-F238E27FC236}">
                <a16:creationId xmlns:a16="http://schemas.microsoft.com/office/drawing/2014/main" id="{D1F0CCCD-03CC-53EA-1E61-1F7E6003899E}"/>
              </a:ext>
            </a:extLst>
          </p:cNvPr>
          <p:cNvSpPr txBox="1"/>
          <p:nvPr/>
        </p:nvSpPr>
        <p:spPr>
          <a:xfrm>
            <a:off x="2277260" y="2944955"/>
            <a:ext cx="7623645" cy="2270125"/>
          </a:xfrm>
          <a:prstGeom prst="roundRect">
            <a:avLst/>
          </a:prstGeom>
          <a:solidFill>
            <a:schemeClr val="tx2">
              <a:lumMod val="10000"/>
              <a:lumOff val="90000"/>
            </a:schemeClr>
          </a:solidFill>
          <a:ln>
            <a:solidFill>
              <a:srgbClr val="3B64AF"/>
            </a:solidFill>
          </a:ln>
          <a:effectLst>
            <a:outerShdw blurRad="63500" sx="102000" sy="102000" algn="ctr" rotWithShape="0">
              <a:prstClr val="black">
                <a:alpha val="40000"/>
              </a:prstClr>
            </a:outerShdw>
          </a:effectLst>
        </p:spPr>
        <p:txBody>
          <a:bodyPr wrap="square" lIns="0" tIns="0" rIns="0" bIns="0" rtlCol="0" anchor="t">
            <a:spAutoFit/>
          </a:bodyPr>
          <a:lstStyle/>
          <a:p>
            <a:pPr algn="ctr">
              <a:lnSpc>
                <a:spcPts val="3173"/>
              </a:lnSpc>
              <a:spcBef>
                <a:spcPct val="0"/>
              </a:spcBef>
            </a:pPr>
            <a:r>
              <a:rPr lang="en-US" sz="2800" b="1" dirty="0">
                <a:solidFill>
                  <a:schemeClr val="accent6">
                    <a:lumMod val="75000"/>
                  </a:schemeClr>
                </a:solidFill>
              </a:rPr>
              <a:t>Correct! </a:t>
            </a:r>
          </a:p>
          <a:p>
            <a:pPr algn="ctr">
              <a:lnSpc>
                <a:spcPts val="3173"/>
              </a:lnSpc>
              <a:spcBef>
                <a:spcPct val="0"/>
              </a:spcBef>
            </a:pPr>
            <a:r>
              <a:rPr lang="en-US" sz="2800" b="1" dirty="0">
                <a:solidFill>
                  <a:schemeClr val="accent6">
                    <a:lumMod val="75000"/>
                  </a:schemeClr>
                </a:solidFill>
              </a:rPr>
              <a:t>All four of these statements are true. </a:t>
            </a:r>
          </a:p>
          <a:p>
            <a:pPr algn="ctr">
              <a:lnSpc>
                <a:spcPts val="3173"/>
              </a:lnSpc>
              <a:spcBef>
                <a:spcPct val="0"/>
              </a:spcBef>
            </a:pPr>
            <a:endParaRPr lang="en-US" sz="2800" b="1" dirty="0">
              <a:solidFill>
                <a:srgbClr val="3B64AF"/>
              </a:solidFill>
            </a:endParaRPr>
          </a:p>
          <a:p>
            <a:pPr algn="ctr">
              <a:lnSpc>
                <a:spcPts val="3173"/>
              </a:lnSpc>
              <a:spcBef>
                <a:spcPct val="0"/>
              </a:spcBef>
            </a:pPr>
            <a:r>
              <a:rPr lang="en-US" sz="2800" b="1" dirty="0">
                <a:solidFill>
                  <a:srgbClr val="3B64AF"/>
                </a:solidFill>
              </a:rPr>
              <a:t>For more details, see </a:t>
            </a:r>
            <a:r>
              <a:rPr lang="en-US" sz="2800" b="1" dirty="0">
                <a:solidFill>
                  <a:srgbClr val="3B64AF"/>
                </a:solidFill>
                <a:hlinkClick r:id="rId3"/>
              </a:rPr>
              <a:t>Immunize.org’s </a:t>
            </a:r>
          </a:p>
          <a:p>
            <a:pPr algn="ctr">
              <a:lnSpc>
                <a:spcPts val="3173"/>
              </a:lnSpc>
              <a:spcBef>
                <a:spcPct val="0"/>
              </a:spcBef>
            </a:pPr>
            <a:r>
              <a:rPr lang="en-US" sz="2800" b="1" dirty="0">
                <a:solidFill>
                  <a:srgbClr val="3B64AF"/>
                </a:solidFill>
                <a:hlinkClick r:id="rId3"/>
              </a:rPr>
              <a:t>‘Ask the Experts’ webpage</a:t>
            </a:r>
            <a:r>
              <a:rPr lang="en-US" sz="2800" b="1" dirty="0">
                <a:solidFill>
                  <a:srgbClr val="3B64AF"/>
                </a:solidFill>
              </a:rPr>
              <a:t> on influenza</a:t>
            </a:r>
            <a:r>
              <a:rPr lang="en-US" sz="2800" b="1" dirty="0">
                <a:solidFill>
                  <a:srgbClr val="3B64AF"/>
                </a:solidFill>
                <a:hlinkClick r:id="rId4">
                  <a:extLst>
                    <a:ext uri="{A12FA001-AC4F-418D-AE19-62706E023703}">
                      <ahyp:hlinkClr xmlns:ahyp="http://schemas.microsoft.com/office/drawing/2018/hyperlinkcolor" val="tx"/>
                    </a:ext>
                  </a:extLst>
                </a:hlinkClick>
              </a:rPr>
              <a:t>.</a:t>
            </a:r>
            <a:endParaRPr lang="en-US" sz="2800" b="1" dirty="0">
              <a:solidFill>
                <a:srgbClr val="3B64AF"/>
              </a:solidFill>
            </a:endParaRPr>
          </a:p>
        </p:txBody>
      </p:sp>
      <p:pic>
        <p:nvPicPr>
          <p:cNvPr id="8" name="Picture 5">
            <a:extLst>
              <a:ext uri="{FF2B5EF4-FFF2-40B4-BE49-F238E27FC236}">
                <a16:creationId xmlns:a16="http://schemas.microsoft.com/office/drawing/2014/main" id="{53D0A7F6-23A7-D955-6D90-39FFC421D60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989473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8EEAC17E-4270-B9A6-AD5F-7C91E9F02B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386BC-D3EB-2E4A-8A70-98E1DB7483DE}"/>
              </a:ext>
            </a:extLst>
          </p:cNvPr>
          <p:cNvSpPr>
            <a:spLocks noGrp="1"/>
          </p:cNvSpPr>
          <p:nvPr>
            <p:ph type="ctrTitle"/>
          </p:nvPr>
        </p:nvSpPr>
        <p:spPr>
          <a:xfrm>
            <a:off x="1635353" y="1888400"/>
            <a:ext cx="8921294" cy="3081200"/>
          </a:xfrm>
          <a:solidFill>
            <a:srgbClr val="FFC000"/>
          </a:solidFill>
          <a:ln>
            <a:solidFill>
              <a:schemeClr val="accent1"/>
            </a:solidFill>
          </a:ln>
          <a:effectLst>
            <a:outerShdw blurRad="50800" dist="38100" dir="2700000" algn="tl" rotWithShape="0">
              <a:prstClr val="black">
                <a:alpha val="40000"/>
              </a:prstClr>
            </a:outerShdw>
          </a:effectLst>
        </p:spPr>
        <p:txBody>
          <a:bodyPr lIns="457200" tIns="457200" rIns="457200" bIns="457200">
            <a:normAutofit fontScale="90000"/>
          </a:bodyPr>
          <a:lstStyle/>
          <a:p>
            <a:pPr algn="l"/>
            <a:r>
              <a:rPr lang="en-US" b="1" dirty="0">
                <a:solidFill>
                  <a:srgbClr val="002060"/>
                </a:solidFill>
              </a:rPr>
              <a:t>Lesson 3: </a:t>
            </a:r>
            <a:br>
              <a:rPr lang="en-US" b="1" dirty="0">
                <a:solidFill>
                  <a:srgbClr val="002060"/>
                </a:solidFill>
              </a:rPr>
            </a:br>
            <a:r>
              <a:rPr lang="en-US" b="1" dirty="0">
                <a:solidFill>
                  <a:srgbClr val="002060"/>
                </a:solidFill>
              </a:rPr>
              <a:t>How Well Protected is the Kansas Community?</a:t>
            </a:r>
          </a:p>
        </p:txBody>
      </p:sp>
      <p:pic>
        <p:nvPicPr>
          <p:cNvPr id="3" name="Picture 5">
            <a:extLst>
              <a:ext uri="{FF2B5EF4-FFF2-40B4-BE49-F238E27FC236}">
                <a16:creationId xmlns:a16="http://schemas.microsoft.com/office/drawing/2014/main" id="{BB73508A-FF12-711A-F2F1-62F161265A9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836583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C2345-AE95-713E-25D3-A1101081FC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1FB52A6-4FBF-77AB-ABBE-6DFC6A6C3EAD}"/>
              </a:ext>
            </a:extLst>
          </p:cNvPr>
          <p:cNvSpPr txBox="1"/>
          <p:nvPr/>
        </p:nvSpPr>
        <p:spPr>
          <a:xfrm>
            <a:off x="0" y="0"/>
            <a:ext cx="12192000" cy="769441"/>
          </a:xfrm>
          <a:prstGeom prst="rect">
            <a:avLst/>
          </a:prstGeom>
          <a:solidFill>
            <a:srgbClr val="3B64AF"/>
          </a:solidFill>
        </p:spPr>
        <p:txBody>
          <a:bodyPr wrap="square">
            <a:spAutoFit/>
          </a:bodyPr>
          <a:lstStyle/>
          <a:p>
            <a:pPr algn="ctr"/>
            <a:r>
              <a:rPr lang="en-US" sz="4000" b="1">
                <a:solidFill>
                  <a:srgbClr val="F8BD16"/>
                </a:solidFill>
              </a:rPr>
              <a:t>Section</a:t>
            </a:r>
            <a:r>
              <a:rPr lang="en-US" sz="4400" b="1">
                <a:solidFill>
                  <a:srgbClr val="F8BD16"/>
                </a:solidFill>
              </a:rPr>
              <a:t> A. Flu Vaccination Coverage by Age</a:t>
            </a:r>
          </a:p>
        </p:txBody>
      </p:sp>
      <p:sp>
        <p:nvSpPr>
          <p:cNvPr id="4" name="TextBox 3">
            <a:extLst>
              <a:ext uri="{FF2B5EF4-FFF2-40B4-BE49-F238E27FC236}">
                <a16:creationId xmlns:a16="http://schemas.microsoft.com/office/drawing/2014/main" id="{5E9E949A-C91F-1926-E968-DFA5E0F26973}"/>
              </a:ext>
            </a:extLst>
          </p:cNvPr>
          <p:cNvSpPr txBox="1"/>
          <p:nvPr/>
        </p:nvSpPr>
        <p:spPr>
          <a:xfrm>
            <a:off x="0" y="769441"/>
            <a:ext cx="12192000" cy="646331"/>
          </a:xfrm>
          <a:prstGeom prst="rect">
            <a:avLst/>
          </a:prstGeom>
          <a:solidFill>
            <a:srgbClr val="F8BD16"/>
          </a:solidFill>
        </p:spPr>
        <p:txBody>
          <a:bodyPr wrap="square">
            <a:spAutoFit/>
          </a:bodyPr>
          <a:lstStyle/>
          <a:p>
            <a:pPr algn="ctr"/>
            <a:r>
              <a:rPr lang="en-US" sz="3600" b="1">
                <a:solidFill>
                  <a:srgbClr val="3B64AF"/>
                </a:solidFill>
              </a:rPr>
              <a:t>A1. Flu Vaccination Coverage - Children</a:t>
            </a:r>
          </a:p>
        </p:txBody>
      </p:sp>
      <p:pic>
        <p:nvPicPr>
          <p:cNvPr id="7" name="Picture 6">
            <a:extLst>
              <a:ext uri="{FF2B5EF4-FFF2-40B4-BE49-F238E27FC236}">
                <a16:creationId xmlns:a16="http://schemas.microsoft.com/office/drawing/2014/main" id="{A96E91FD-E1BB-D15C-4EEC-6BB9560BD176}"/>
              </a:ext>
            </a:extLst>
          </p:cNvPr>
          <p:cNvPicPr>
            <a:picLocks noChangeAspect="1"/>
          </p:cNvPicPr>
          <p:nvPr/>
        </p:nvPicPr>
        <p:blipFill>
          <a:blip r:embed="rId2">
            <a:extLst>
              <a:ext uri="{28A0092B-C50C-407E-A947-70E740481C1C}">
                <a14:useLocalDpi xmlns:a14="http://schemas.microsoft.com/office/drawing/2010/main" val="0"/>
              </a:ext>
            </a:extLst>
          </a:blip>
          <a:srcRect l="7489" t="21162" r="7978" b="11355"/>
          <a:stretch>
            <a:fillRect/>
          </a:stretch>
        </p:blipFill>
        <p:spPr>
          <a:xfrm>
            <a:off x="1479673" y="1463131"/>
            <a:ext cx="9232653" cy="4080179"/>
          </a:xfrm>
          <a:prstGeom prst="rect">
            <a:avLst/>
          </a:prstGeom>
        </p:spPr>
      </p:pic>
      <p:sp>
        <p:nvSpPr>
          <p:cNvPr id="9" name="TextBox 8">
            <a:extLst>
              <a:ext uri="{FF2B5EF4-FFF2-40B4-BE49-F238E27FC236}">
                <a16:creationId xmlns:a16="http://schemas.microsoft.com/office/drawing/2014/main" id="{7DD875AC-090B-BDAB-3C73-9EDE4A11A201}"/>
              </a:ext>
            </a:extLst>
          </p:cNvPr>
          <p:cNvSpPr txBox="1"/>
          <p:nvPr/>
        </p:nvSpPr>
        <p:spPr>
          <a:xfrm>
            <a:off x="979764" y="5349895"/>
            <a:ext cx="10232470" cy="1477328"/>
          </a:xfrm>
          <a:prstGeom prst="rect">
            <a:avLst/>
          </a:prstGeom>
          <a:noFill/>
        </p:spPr>
        <p:txBody>
          <a:bodyPr wrap="square">
            <a:spAutoFit/>
          </a:bodyPr>
          <a:lstStyle/>
          <a:p>
            <a:pPr fontAlgn="auto" latinLnBrk="0">
              <a:buNone/>
            </a:pPr>
            <a:r>
              <a:rPr lang="en-US" b="0">
                <a:solidFill>
                  <a:srgbClr val="002060"/>
                </a:solidFill>
                <a:effectLst/>
              </a:rPr>
              <a:t>Looking at the graph above, we see that in the 2023-24 influenza season, flu vaccine coverage among </a:t>
            </a:r>
            <a:r>
              <a:rPr lang="en-US" b="1">
                <a:solidFill>
                  <a:srgbClr val="002060"/>
                </a:solidFill>
                <a:effectLst/>
              </a:rPr>
              <a:t>children 6 months - 17 years of age</a:t>
            </a:r>
            <a:r>
              <a:rPr lang="en-US" b="0">
                <a:solidFill>
                  <a:srgbClr val="002060"/>
                </a:solidFill>
                <a:effectLst/>
              </a:rPr>
              <a:t> was </a:t>
            </a:r>
            <a:r>
              <a:rPr lang="en-US" b="1">
                <a:solidFill>
                  <a:srgbClr val="002060"/>
                </a:solidFill>
                <a:effectLst/>
              </a:rPr>
              <a:t>higher</a:t>
            </a:r>
            <a:r>
              <a:rPr lang="en-US" b="0">
                <a:solidFill>
                  <a:srgbClr val="002060"/>
                </a:solidFill>
                <a:effectLst/>
              </a:rPr>
              <a:t> in Kansas than in Oklahoma, but </a:t>
            </a:r>
            <a:r>
              <a:rPr lang="en-US" b="1">
                <a:solidFill>
                  <a:srgbClr val="002060"/>
                </a:solidFill>
                <a:effectLst/>
              </a:rPr>
              <a:t>lower</a:t>
            </a:r>
            <a:r>
              <a:rPr lang="en-US" b="0">
                <a:solidFill>
                  <a:srgbClr val="002060"/>
                </a:solidFill>
                <a:effectLst/>
              </a:rPr>
              <a:t> than in Missouri, Nebraska, Iowa, or Colorado.</a:t>
            </a:r>
          </a:p>
          <a:p>
            <a:pPr>
              <a:buNone/>
            </a:pPr>
            <a:br>
              <a:rPr lang="en-US" b="1" i="0">
                <a:solidFill>
                  <a:srgbClr val="000000"/>
                </a:solidFill>
                <a:effectLst/>
                <a:latin typeface="Inter"/>
              </a:rPr>
            </a:br>
            <a:endParaRPr lang="en-US"/>
          </a:p>
        </p:txBody>
      </p:sp>
      <p:sp>
        <p:nvSpPr>
          <p:cNvPr id="11" name="TextBox 10">
            <a:extLst>
              <a:ext uri="{FF2B5EF4-FFF2-40B4-BE49-F238E27FC236}">
                <a16:creationId xmlns:a16="http://schemas.microsoft.com/office/drawing/2014/main" id="{385A98AA-819F-69F2-0066-B9628D04AA38}"/>
              </a:ext>
            </a:extLst>
          </p:cNvPr>
          <p:cNvSpPr txBox="1"/>
          <p:nvPr/>
        </p:nvSpPr>
        <p:spPr>
          <a:xfrm>
            <a:off x="0" y="6363938"/>
            <a:ext cx="3830653" cy="707886"/>
          </a:xfrm>
          <a:prstGeom prst="rect">
            <a:avLst/>
          </a:prstGeom>
          <a:noFill/>
        </p:spPr>
        <p:txBody>
          <a:bodyPr wrap="square">
            <a:spAutoFit/>
          </a:bodyPr>
          <a:lstStyle/>
          <a:p>
            <a:r>
              <a:rPr lang="en-US" sz="1000" b="1">
                <a:solidFill>
                  <a:srgbClr val="000000"/>
                </a:solidFill>
                <a:effectLst/>
                <a:latin typeface="inherit"/>
              </a:rPr>
              <a:t>U.S. flu vaccination coverage for children (6 months to 17 years)</a:t>
            </a:r>
            <a:br>
              <a:rPr lang="en-US" sz="1000"/>
            </a:br>
            <a:r>
              <a:rPr lang="en-US" sz="1000" b="0" i="0" u="sng">
                <a:solidFill>
                  <a:srgbClr val="0A56A6"/>
                </a:solidFill>
                <a:effectLst/>
                <a:latin typeface="Inter"/>
                <a:hlinkClick r:id="rId3"/>
              </a:rPr>
              <a:t>www.cdc.gov/fluvaxview/coverage-by-season/2023-2024.html#cdc_report_pub_study_section_3-results</a:t>
            </a:r>
            <a:br>
              <a:rPr lang="en-US" sz="1000">
                <a:solidFill>
                  <a:srgbClr val="0A56A6"/>
                </a:solidFill>
                <a:effectLst/>
                <a:latin typeface="inherit"/>
                <a:hlinkClick r:id="rId3"/>
              </a:rPr>
            </a:br>
            <a:endParaRPr lang="en-US" sz="1000"/>
          </a:p>
        </p:txBody>
      </p:sp>
      <p:pic>
        <p:nvPicPr>
          <p:cNvPr id="2" name="Picture 5">
            <a:extLst>
              <a:ext uri="{FF2B5EF4-FFF2-40B4-BE49-F238E27FC236}">
                <a16:creationId xmlns:a16="http://schemas.microsoft.com/office/drawing/2014/main" id="{66BAE8F0-00F3-93A9-4C5A-06B69F88D12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144153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39EE-18D0-5F2E-8F50-62A121B2D9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48CFF2E-88E5-2D3F-5EB5-5D2118CAB0CC}"/>
              </a:ext>
            </a:extLst>
          </p:cNvPr>
          <p:cNvPicPr>
            <a:picLocks noChangeAspect="1"/>
          </p:cNvPicPr>
          <p:nvPr/>
        </p:nvPicPr>
        <p:blipFill>
          <a:blip r:embed="rId2">
            <a:extLst>
              <a:ext uri="{28A0092B-C50C-407E-A947-70E740481C1C}">
                <a14:useLocalDpi xmlns:a14="http://schemas.microsoft.com/office/drawing/2010/main" val="0"/>
              </a:ext>
            </a:extLst>
          </a:blip>
          <a:srcRect l="246" t="887" r="-246" b="354"/>
          <a:stretch>
            <a:fillRect/>
          </a:stretch>
        </p:blipFill>
        <p:spPr>
          <a:xfrm>
            <a:off x="2007540" y="760803"/>
            <a:ext cx="8176919" cy="5594986"/>
          </a:xfrm>
          <a:prstGeom prst="rect">
            <a:avLst/>
          </a:prstGeom>
        </p:spPr>
      </p:pic>
      <p:sp>
        <p:nvSpPr>
          <p:cNvPr id="2" name="TextBox 1">
            <a:extLst>
              <a:ext uri="{FF2B5EF4-FFF2-40B4-BE49-F238E27FC236}">
                <a16:creationId xmlns:a16="http://schemas.microsoft.com/office/drawing/2014/main" id="{49367ADD-FF4F-9A19-3054-1F4576184CE6}"/>
              </a:ext>
            </a:extLst>
          </p:cNvPr>
          <p:cNvSpPr txBox="1"/>
          <p:nvPr/>
        </p:nvSpPr>
        <p:spPr>
          <a:xfrm>
            <a:off x="0" y="0"/>
            <a:ext cx="12192000" cy="707886"/>
          </a:xfrm>
          <a:prstGeom prst="rect">
            <a:avLst/>
          </a:prstGeom>
          <a:solidFill>
            <a:srgbClr val="F8BD16"/>
          </a:solidFill>
        </p:spPr>
        <p:txBody>
          <a:bodyPr wrap="square">
            <a:spAutoFit/>
          </a:bodyPr>
          <a:lstStyle/>
          <a:p>
            <a:pPr algn="ctr"/>
            <a:r>
              <a:rPr lang="en-US" sz="4000" b="1">
                <a:solidFill>
                  <a:srgbClr val="3B64AF"/>
                </a:solidFill>
              </a:rPr>
              <a:t>A2. Flu Vaccination Coverage - Adults</a:t>
            </a:r>
          </a:p>
        </p:txBody>
      </p:sp>
      <p:sp>
        <p:nvSpPr>
          <p:cNvPr id="7" name="TextBox 6">
            <a:extLst>
              <a:ext uri="{FF2B5EF4-FFF2-40B4-BE49-F238E27FC236}">
                <a16:creationId xmlns:a16="http://schemas.microsoft.com/office/drawing/2014/main" id="{63F08C1B-399E-7B95-F9F8-876CE11A4A5F}"/>
              </a:ext>
            </a:extLst>
          </p:cNvPr>
          <p:cNvSpPr txBox="1"/>
          <p:nvPr/>
        </p:nvSpPr>
        <p:spPr>
          <a:xfrm>
            <a:off x="0" y="6427113"/>
            <a:ext cx="8425506" cy="430887"/>
          </a:xfrm>
          <a:prstGeom prst="rect">
            <a:avLst/>
          </a:prstGeom>
          <a:noFill/>
        </p:spPr>
        <p:txBody>
          <a:bodyPr wrap="square">
            <a:spAutoFit/>
          </a:bodyPr>
          <a:lstStyle/>
          <a:p>
            <a:pPr algn="l" fontAlgn="auto">
              <a:buNone/>
            </a:pPr>
            <a:r>
              <a:rPr lang="en-US" sz="1100" b="1" i="0">
                <a:effectLst/>
              </a:rPr>
              <a:t>Kansas county level data on adult vaccination coverage</a:t>
            </a:r>
            <a:endParaRPr lang="en-US" sz="1100" b="0" i="0">
              <a:effectLst/>
            </a:endParaRPr>
          </a:p>
          <a:p>
            <a:pPr algn="l" fontAlgn="auto">
              <a:buNone/>
            </a:pPr>
            <a:r>
              <a:rPr lang="en-US" sz="1100" b="0" i="0">
                <a:solidFill>
                  <a:srgbClr val="0A56A6"/>
                </a:solidFill>
                <a:effectLst/>
                <a:hlinkClick r:id="rId3"/>
              </a:rPr>
              <a:t>www.cdc.gov/fluvaxview/interactive/general-population-coverage.html</a:t>
            </a:r>
            <a:endParaRPr lang="en-US" sz="1100" b="0" i="0">
              <a:solidFill>
                <a:srgbClr val="000000"/>
              </a:solidFill>
              <a:effectLst/>
            </a:endParaRPr>
          </a:p>
        </p:txBody>
      </p:sp>
      <p:pic>
        <p:nvPicPr>
          <p:cNvPr id="3" name="Picture 5">
            <a:extLst>
              <a:ext uri="{FF2B5EF4-FFF2-40B4-BE49-F238E27FC236}">
                <a16:creationId xmlns:a16="http://schemas.microsoft.com/office/drawing/2014/main" id="{6A5FF2D0-CD32-747D-6183-74179F9C92A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126852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0554-8068-BC56-B953-B253F019A3D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0474AD-7B74-BE4A-FE60-6DE048F5F6E8}"/>
              </a:ext>
            </a:extLst>
          </p:cNvPr>
          <p:cNvPicPr>
            <a:picLocks noChangeAspect="1"/>
          </p:cNvPicPr>
          <p:nvPr/>
        </p:nvPicPr>
        <p:blipFill>
          <a:blip r:embed="rId2">
            <a:extLst>
              <a:ext uri="{28A0092B-C50C-407E-A947-70E740481C1C}">
                <a14:useLocalDpi xmlns:a14="http://schemas.microsoft.com/office/drawing/2010/main" val="0"/>
              </a:ext>
            </a:extLst>
          </a:blip>
          <a:srcRect l="5972" t="11260" r="5972" b="5760"/>
          <a:stretch>
            <a:fillRect/>
          </a:stretch>
        </p:blipFill>
        <p:spPr>
          <a:xfrm>
            <a:off x="2007540" y="1278728"/>
            <a:ext cx="8176919" cy="4632291"/>
          </a:xfrm>
          <a:prstGeom prst="rect">
            <a:avLst/>
          </a:prstGeom>
        </p:spPr>
      </p:pic>
      <p:sp>
        <p:nvSpPr>
          <p:cNvPr id="2" name="TextBox 1">
            <a:extLst>
              <a:ext uri="{FF2B5EF4-FFF2-40B4-BE49-F238E27FC236}">
                <a16:creationId xmlns:a16="http://schemas.microsoft.com/office/drawing/2014/main" id="{C660B561-20A6-B9FD-BB81-0D4B82A38254}"/>
              </a:ext>
            </a:extLst>
          </p:cNvPr>
          <p:cNvSpPr txBox="1"/>
          <p:nvPr/>
        </p:nvSpPr>
        <p:spPr>
          <a:xfrm>
            <a:off x="0" y="0"/>
            <a:ext cx="12192000" cy="707886"/>
          </a:xfrm>
          <a:prstGeom prst="rect">
            <a:avLst/>
          </a:prstGeom>
          <a:solidFill>
            <a:srgbClr val="F8BD16"/>
          </a:solidFill>
        </p:spPr>
        <p:txBody>
          <a:bodyPr wrap="square">
            <a:spAutoFit/>
          </a:bodyPr>
          <a:lstStyle/>
          <a:p>
            <a:pPr algn="ctr"/>
            <a:r>
              <a:rPr lang="en-US" sz="4000" b="1">
                <a:solidFill>
                  <a:srgbClr val="3B64AF"/>
                </a:solidFill>
              </a:rPr>
              <a:t>A3. Flu Vaccination Coverage – Children &amp; Adults</a:t>
            </a:r>
          </a:p>
        </p:txBody>
      </p:sp>
      <p:sp>
        <p:nvSpPr>
          <p:cNvPr id="6" name="TextBox 5">
            <a:extLst>
              <a:ext uri="{FF2B5EF4-FFF2-40B4-BE49-F238E27FC236}">
                <a16:creationId xmlns:a16="http://schemas.microsoft.com/office/drawing/2014/main" id="{E998A29B-26E5-FBD1-8FCD-E54AD72A257F}"/>
              </a:ext>
            </a:extLst>
          </p:cNvPr>
          <p:cNvSpPr txBox="1"/>
          <p:nvPr/>
        </p:nvSpPr>
        <p:spPr>
          <a:xfrm>
            <a:off x="0" y="6433560"/>
            <a:ext cx="8676278" cy="600164"/>
          </a:xfrm>
          <a:prstGeom prst="rect">
            <a:avLst/>
          </a:prstGeom>
          <a:noFill/>
        </p:spPr>
        <p:txBody>
          <a:bodyPr wrap="square">
            <a:spAutoFit/>
          </a:bodyPr>
          <a:lstStyle/>
          <a:p>
            <a:pPr fontAlgn="auto">
              <a:buNone/>
            </a:pPr>
            <a:r>
              <a:rPr lang="en-US" sz="1100" b="1">
                <a:effectLst/>
              </a:rPr>
              <a:t>Influenza vaccination coverage by season among people at least 6 months of age</a:t>
            </a:r>
            <a:endParaRPr lang="en-US" sz="1100">
              <a:effectLst/>
            </a:endParaRPr>
          </a:p>
          <a:p>
            <a:pPr>
              <a:buNone/>
            </a:pPr>
            <a:r>
              <a:rPr lang="en-US" sz="1100" b="0" i="0" u="sng">
                <a:solidFill>
                  <a:srgbClr val="0A56A6"/>
                </a:solidFill>
                <a:effectLst/>
                <a:hlinkClick r:id="rId3"/>
              </a:rPr>
              <a:t>www.cdc.gov/fluvaxview/interactive/general-population-coverage.html</a:t>
            </a:r>
            <a:br>
              <a:rPr lang="en-US" sz="1100">
                <a:solidFill>
                  <a:srgbClr val="0A56A6"/>
                </a:solidFill>
                <a:effectLst/>
                <a:hlinkClick r:id="rId3"/>
              </a:rPr>
            </a:br>
            <a:endParaRPr lang="en-US" sz="1100"/>
          </a:p>
        </p:txBody>
      </p:sp>
      <p:pic>
        <p:nvPicPr>
          <p:cNvPr id="3" name="Picture 5">
            <a:extLst>
              <a:ext uri="{FF2B5EF4-FFF2-40B4-BE49-F238E27FC236}">
                <a16:creationId xmlns:a16="http://schemas.microsoft.com/office/drawing/2014/main" id="{7072EF8A-5FFD-0AD1-AF88-71EFA024FDA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3175920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AA598-A3DB-1B03-4F30-CDAC450FC42C}"/>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E27AAF3-A5B8-D9E6-38B3-2B9327C37595}"/>
              </a:ext>
            </a:extLst>
          </p:cNvPr>
          <p:cNvSpPr txBox="1"/>
          <p:nvPr/>
        </p:nvSpPr>
        <p:spPr>
          <a:xfrm>
            <a:off x="632464" y="268350"/>
            <a:ext cx="7446454" cy="1523238"/>
          </a:xfrm>
          <a:prstGeom prst="rect">
            <a:avLst/>
          </a:prstGeom>
        </p:spPr>
        <p:txBody>
          <a:bodyPr wrap="square" lIns="0" tIns="0" rIns="0" bIns="0" rtlCol="0" anchor="t">
            <a:spAutoFit/>
          </a:bodyPr>
          <a:lstStyle/>
          <a:p>
            <a:pPr>
              <a:lnSpc>
                <a:spcPts val="6082"/>
              </a:lnSpc>
              <a:spcBef>
                <a:spcPct val="0"/>
              </a:spcBef>
            </a:pPr>
            <a:r>
              <a:rPr lang="en-US" sz="4344" b="1">
                <a:solidFill>
                  <a:srgbClr val="1F2253"/>
                </a:solidFill>
              </a:rPr>
              <a:t>Take a guess…</a:t>
            </a:r>
          </a:p>
          <a:p>
            <a:pPr>
              <a:lnSpc>
                <a:spcPts val="6082"/>
              </a:lnSpc>
              <a:spcBef>
                <a:spcPct val="0"/>
              </a:spcBef>
            </a:pPr>
            <a:r>
              <a:rPr lang="en-US" sz="4344" b="1">
                <a:solidFill>
                  <a:srgbClr val="1F2253"/>
                </a:solidFill>
              </a:rPr>
              <a:t>Which statements are true?</a:t>
            </a:r>
          </a:p>
        </p:txBody>
      </p:sp>
      <p:sp>
        <p:nvSpPr>
          <p:cNvPr id="13" name="TextBox 13">
            <a:extLst>
              <a:ext uri="{FF2B5EF4-FFF2-40B4-BE49-F238E27FC236}">
                <a16:creationId xmlns:a16="http://schemas.microsoft.com/office/drawing/2014/main" id="{6BABC058-550D-95EB-C6F3-9B54616EF678}"/>
              </a:ext>
            </a:extLst>
          </p:cNvPr>
          <p:cNvSpPr txBox="1"/>
          <p:nvPr/>
        </p:nvSpPr>
        <p:spPr>
          <a:xfrm>
            <a:off x="1587485" y="2101927"/>
            <a:ext cx="9518051" cy="1608582"/>
          </a:xfrm>
          <a:prstGeom prst="rect">
            <a:avLst/>
          </a:prstGeom>
        </p:spPr>
        <p:txBody>
          <a:bodyPr wrap="square" lIns="0" tIns="0" rIns="0" bIns="0" rtlCol="0" anchor="t">
            <a:spAutoFit/>
          </a:bodyPr>
          <a:lstStyle/>
          <a:p>
            <a:pPr>
              <a:lnSpc>
                <a:spcPts val="3173"/>
              </a:lnSpc>
              <a:spcBef>
                <a:spcPct val="0"/>
              </a:spcBef>
            </a:pPr>
            <a:r>
              <a:rPr lang="en-US" sz="2200">
                <a:solidFill>
                  <a:srgbClr val="002060"/>
                </a:solidFill>
                <a:latin typeface="Montserrat"/>
              </a:rPr>
              <a:t>In the line graph above, we see improvement from 46.2% to 54.5% (+ 8.3%) from 2010-2011 to 2019-2020 in coverage for persons at least 6 months of age. Then, coverage fell back to 46.2%.</a:t>
            </a:r>
          </a:p>
          <a:p>
            <a:pPr>
              <a:lnSpc>
                <a:spcPts val="3173"/>
              </a:lnSpc>
              <a:spcBef>
                <a:spcPct val="0"/>
              </a:spcBef>
            </a:pPr>
            <a:endParaRPr lang="en-US" sz="2200">
              <a:solidFill>
                <a:srgbClr val="002060"/>
              </a:solidFill>
              <a:latin typeface="Montserrat"/>
            </a:endParaRPr>
          </a:p>
        </p:txBody>
      </p:sp>
      <p:sp>
        <p:nvSpPr>
          <p:cNvPr id="16" name="TextBox 13">
            <a:extLst>
              <a:ext uri="{FF2B5EF4-FFF2-40B4-BE49-F238E27FC236}">
                <a16:creationId xmlns:a16="http://schemas.microsoft.com/office/drawing/2014/main" id="{C73E324C-7779-2CF2-A1E0-2CE5C7775DB8}"/>
              </a:ext>
            </a:extLst>
          </p:cNvPr>
          <p:cNvSpPr txBox="1"/>
          <p:nvPr/>
        </p:nvSpPr>
        <p:spPr>
          <a:xfrm>
            <a:off x="1587485" y="3447942"/>
            <a:ext cx="9518051" cy="677108"/>
          </a:xfrm>
          <a:prstGeom prst="rect">
            <a:avLst/>
          </a:prstGeom>
        </p:spPr>
        <p:txBody>
          <a:bodyPr wrap="square" lIns="0" tIns="0" rIns="0" bIns="0" rtlCol="0" anchor="t">
            <a:spAutoFit/>
          </a:bodyPr>
          <a:lstStyle/>
          <a:p>
            <a:pPr algn="l" fontAlgn="base"/>
            <a:r>
              <a:rPr lang="en-US" sz="2200">
                <a:solidFill>
                  <a:srgbClr val="002060"/>
                </a:solidFill>
                <a:latin typeface="Montserrat"/>
              </a:rPr>
              <a:t>In the 2023-2024 season, childhood flu vaccine coverage for Kansas was among the highest of all the states</a:t>
            </a:r>
          </a:p>
        </p:txBody>
      </p:sp>
      <p:sp>
        <p:nvSpPr>
          <p:cNvPr id="18" name="TextBox 13">
            <a:extLst>
              <a:ext uri="{FF2B5EF4-FFF2-40B4-BE49-F238E27FC236}">
                <a16:creationId xmlns:a16="http://schemas.microsoft.com/office/drawing/2014/main" id="{5051CF1D-50B6-7DF0-37CA-0DD7F276DC08}"/>
              </a:ext>
            </a:extLst>
          </p:cNvPr>
          <p:cNvSpPr txBox="1"/>
          <p:nvPr/>
        </p:nvSpPr>
        <p:spPr>
          <a:xfrm>
            <a:off x="1587485" y="4538686"/>
            <a:ext cx="9518051" cy="677108"/>
          </a:xfrm>
          <a:prstGeom prst="rect">
            <a:avLst/>
          </a:prstGeom>
        </p:spPr>
        <p:txBody>
          <a:bodyPr wrap="square" lIns="0" tIns="0" rIns="0" bIns="0" rtlCol="0" anchor="t">
            <a:spAutoFit/>
          </a:bodyPr>
          <a:lstStyle/>
          <a:p>
            <a:pPr algn="l" fontAlgn="base"/>
            <a:r>
              <a:rPr lang="en-US" sz="2200">
                <a:solidFill>
                  <a:srgbClr val="002060"/>
                </a:solidFill>
                <a:latin typeface="Montserrat"/>
              </a:rPr>
              <a:t>Kansas has a tremendous opportunity for improvement of its flu vaccine coverage</a:t>
            </a:r>
          </a:p>
        </p:txBody>
      </p:sp>
      <p:sp>
        <p:nvSpPr>
          <p:cNvPr id="20" name="Rectangle 19">
            <a:extLst>
              <a:ext uri="{FF2B5EF4-FFF2-40B4-BE49-F238E27FC236}">
                <a16:creationId xmlns:a16="http://schemas.microsoft.com/office/drawing/2014/main" id="{6FB45652-2793-7862-1FD2-D826BD615916}"/>
              </a:ext>
            </a:extLst>
          </p:cNvPr>
          <p:cNvSpPr/>
          <p:nvPr/>
        </p:nvSpPr>
        <p:spPr>
          <a:xfrm>
            <a:off x="762000" y="3487374"/>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Rectangle 21">
            <a:extLst>
              <a:ext uri="{FF2B5EF4-FFF2-40B4-BE49-F238E27FC236}">
                <a16:creationId xmlns:a16="http://schemas.microsoft.com/office/drawing/2014/main" id="{7563E135-66A2-E39B-9DA9-81AB29ED24C2}"/>
              </a:ext>
            </a:extLst>
          </p:cNvPr>
          <p:cNvSpPr/>
          <p:nvPr/>
        </p:nvSpPr>
        <p:spPr>
          <a:xfrm>
            <a:off x="762000" y="4572356"/>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DFDC58D8-E918-A267-B03F-26E70553D426}"/>
              </a:ext>
            </a:extLst>
          </p:cNvPr>
          <p:cNvSpPr/>
          <p:nvPr/>
        </p:nvSpPr>
        <p:spPr>
          <a:xfrm>
            <a:off x="762000" y="2402392"/>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 name="Picture 5">
            <a:extLst>
              <a:ext uri="{FF2B5EF4-FFF2-40B4-BE49-F238E27FC236}">
                <a16:creationId xmlns:a16="http://schemas.microsoft.com/office/drawing/2014/main" id="{8E6FFF07-177A-7023-6A5A-67D68B2A8DB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340935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326B3-71EF-E8DB-A8D1-9D5B6D9B95F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74A511B-837D-A6CD-3B23-7E3D62892F94}"/>
              </a:ext>
            </a:extLst>
          </p:cNvPr>
          <p:cNvSpPr txBox="1"/>
          <p:nvPr/>
        </p:nvSpPr>
        <p:spPr>
          <a:xfrm>
            <a:off x="632464" y="268350"/>
            <a:ext cx="7446454" cy="1523238"/>
          </a:xfrm>
          <a:prstGeom prst="rect">
            <a:avLst/>
          </a:prstGeom>
        </p:spPr>
        <p:txBody>
          <a:bodyPr wrap="square" lIns="0" tIns="0" rIns="0" bIns="0" rtlCol="0" anchor="t">
            <a:spAutoFit/>
          </a:bodyPr>
          <a:lstStyle/>
          <a:p>
            <a:pPr>
              <a:lnSpc>
                <a:spcPts val="6082"/>
              </a:lnSpc>
              <a:spcBef>
                <a:spcPct val="0"/>
              </a:spcBef>
            </a:pPr>
            <a:r>
              <a:rPr lang="en-US" sz="4344" b="1">
                <a:solidFill>
                  <a:srgbClr val="1F2253"/>
                </a:solidFill>
              </a:rPr>
              <a:t>Take a guess…</a:t>
            </a:r>
          </a:p>
          <a:p>
            <a:pPr>
              <a:lnSpc>
                <a:spcPts val="6082"/>
              </a:lnSpc>
              <a:spcBef>
                <a:spcPct val="0"/>
              </a:spcBef>
            </a:pPr>
            <a:r>
              <a:rPr lang="en-US" sz="4344" b="1">
                <a:solidFill>
                  <a:srgbClr val="1F2253"/>
                </a:solidFill>
              </a:rPr>
              <a:t>Which statements are true?</a:t>
            </a:r>
          </a:p>
        </p:txBody>
      </p:sp>
      <p:sp>
        <p:nvSpPr>
          <p:cNvPr id="13" name="TextBox 13">
            <a:extLst>
              <a:ext uri="{FF2B5EF4-FFF2-40B4-BE49-F238E27FC236}">
                <a16:creationId xmlns:a16="http://schemas.microsoft.com/office/drawing/2014/main" id="{045F7AFB-1C47-AB70-7F2D-A5D52BF284FC}"/>
              </a:ext>
            </a:extLst>
          </p:cNvPr>
          <p:cNvSpPr txBox="1"/>
          <p:nvPr/>
        </p:nvSpPr>
        <p:spPr>
          <a:xfrm>
            <a:off x="1587485" y="2101927"/>
            <a:ext cx="9518051" cy="1608582"/>
          </a:xfrm>
          <a:prstGeom prst="rect">
            <a:avLst/>
          </a:prstGeom>
        </p:spPr>
        <p:txBody>
          <a:bodyPr wrap="square" lIns="0" tIns="0" rIns="0" bIns="0" rtlCol="0" anchor="t">
            <a:spAutoFit/>
          </a:bodyPr>
          <a:lstStyle/>
          <a:p>
            <a:pPr>
              <a:lnSpc>
                <a:spcPts val="3173"/>
              </a:lnSpc>
              <a:spcBef>
                <a:spcPct val="0"/>
              </a:spcBef>
            </a:pPr>
            <a:r>
              <a:rPr lang="en-US" sz="2200">
                <a:solidFill>
                  <a:srgbClr val="002060"/>
                </a:solidFill>
                <a:latin typeface="Montserrat"/>
              </a:rPr>
              <a:t>In the line graph above, we see improvement from 46.2% to 54.5% (+ 8.3%) from 2010-2011 to 2019-2020 in coverage for persons at least 6 months of age. Then, coverage fell back to 46.2%.</a:t>
            </a:r>
          </a:p>
          <a:p>
            <a:pPr>
              <a:lnSpc>
                <a:spcPts val="3173"/>
              </a:lnSpc>
              <a:spcBef>
                <a:spcPct val="0"/>
              </a:spcBef>
            </a:pPr>
            <a:endParaRPr lang="en-US" sz="2200">
              <a:solidFill>
                <a:srgbClr val="002060"/>
              </a:solidFill>
              <a:latin typeface="Montserrat"/>
            </a:endParaRPr>
          </a:p>
        </p:txBody>
      </p:sp>
      <p:sp>
        <p:nvSpPr>
          <p:cNvPr id="16" name="TextBox 13">
            <a:extLst>
              <a:ext uri="{FF2B5EF4-FFF2-40B4-BE49-F238E27FC236}">
                <a16:creationId xmlns:a16="http://schemas.microsoft.com/office/drawing/2014/main" id="{EC459517-0C6C-4CC8-2322-D93937465EB4}"/>
              </a:ext>
            </a:extLst>
          </p:cNvPr>
          <p:cNvSpPr txBox="1"/>
          <p:nvPr/>
        </p:nvSpPr>
        <p:spPr>
          <a:xfrm>
            <a:off x="1587485" y="3447942"/>
            <a:ext cx="9518051" cy="677108"/>
          </a:xfrm>
          <a:prstGeom prst="rect">
            <a:avLst/>
          </a:prstGeom>
        </p:spPr>
        <p:txBody>
          <a:bodyPr wrap="square" lIns="0" tIns="0" rIns="0" bIns="0" rtlCol="0" anchor="t">
            <a:spAutoFit/>
          </a:bodyPr>
          <a:lstStyle/>
          <a:p>
            <a:pPr algn="l" fontAlgn="base"/>
            <a:r>
              <a:rPr lang="en-US" sz="2200">
                <a:solidFill>
                  <a:srgbClr val="002060"/>
                </a:solidFill>
                <a:latin typeface="Montserrat"/>
              </a:rPr>
              <a:t>In the 2023-2024 season, childhood flu vaccine coverage for Kansas was among the highest of all the states</a:t>
            </a:r>
          </a:p>
        </p:txBody>
      </p:sp>
      <p:sp>
        <p:nvSpPr>
          <p:cNvPr id="18" name="TextBox 13">
            <a:extLst>
              <a:ext uri="{FF2B5EF4-FFF2-40B4-BE49-F238E27FC236}">
                <a16:creationId xmlns:a16="http://schemas.microsoft.com/office/drawing/2014/main" id="{5AD76B33-1264-8770-BA1D-B77229B38C5A}"/>
              </a:ext>
            </a:extLst>
          </p:cNvPr>
          <p:cNvSpPr txBox="1"/>
          <p:nvPr/>
        </p:nvSpPr>
        <p:spPr>
          <a:xfrm>
            <a:off x="1587485" y="4538686"/>
            <a:ext cx="9518051" cy="677108"/>
          </a:xfrm>
          <a:prstGeom prst="rect">
            <a:avLst/>
          </a:prstGeom>
        </p:spPr>
        <p:txBody>
          <a:bodyPr wrap="square" lIns="0" tIns="0" rIns="0" bIns="0" rtlCol="0" anchor="t">
            <a:spAutoFit/>
          </a:bodyPr>
          <a:lstStyle/>
          <a:p>
            <a:pPr algn="l" fontAlgn="base"/>
            <a:r>
              <a:rPr lang="en-US" sz="2200">
                <a:solidFill>
                  <a:srgbClr val="002060"/>
                </a:solidFill>
                <a:latin typeface="Montserrat"/>
              </a:rPr>
              <a:t>Kansas has a tremendous opportunity for improvement of its flu vaccine coverage</a:t>
            </a:r>
          </a:p>
        </p:txBody>
      </p:sp>
      <p:sp>
        <p:nvSpPr>
          <p:cNvPr id="20" name="Rectangle 19">
            <a:extLst>
              <a:ext uri="{FF2B5EF4-FFF2-40B4-BE49-F238E27FC236}">
                <a16:creationId xmlns:a16="http://schemas.microsoft.com/office/drawing/2014/main" id="{AB21B548-3CCE-93A4-A3E3-78AD988923AC}"/>
              </a:ext>
            </a:extLst>
          </p:cNvPr>
          <p:cNvSpPr/>
          <p:nvPr/>
        </p:nvSpPr>
        <p:spPr>
          <a:xfrm>
            <a:off x="762000" y="3487374"/>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Rectangle 21">
            <a:extLst>
              <a:ext uri="{FF2B5EF4-FFF2-40B4-BE49-F238E27FC236}">
                <a16:creationId xmlns:a16="http://schemas.microsoft.com/office/drawing/2014/main" id="{858C3B0D-0AFE-DF45-418C-63B496871543}"/>
              </a:ext>
            </a:extLst>
          </p:cNvPr>
          <p:cNvSpPr/>
          <p:nvPr/>
        </p:nvSpPr>
        <p:spPr>
          <a:xfrm>
            <a:off x="762000" y="4572356"/>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2A9BBA5F-2ABF-544F-EB62-CE5E42A1647D}"/>
              </a:ext>
            </a:extLst>
          </p:cNvPr>
          <p:cNvSpPr/>
          <p:nvPr/>
        </p:nvSpPr>
        <p:spPr>
          <a:xfrm>
            <a:off x="762000" y="2402392"/>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 name="Picture 2" descr="A picture containing shape&#10;&#10;Description automatically generated">
            <a:extLst>
              <a:ext uri="{FF2B5EF4-FFF2-40B4-BE49-F238E27FC236}">
                <a16:creationId xmlns:a16="http://schemas.microsoft.com/office/drawing/2014/main" id="{E07749D2-9EFA-1C17-F94C-24CAE3F93E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7864" y="2440715"/>
            <a:ext cx="457200" cy="571500"/>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26106A92-CBB3-C97E-F838-DDDBF9C0D3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591490"/>
            <a:ext cx="457200" cy="571500"/>
          </a:xfrm>
          <a:prstGeom prst="rect">
            <a:avLst/>
          </a:prstGeom>
        </p:spPr>
      </p:pic>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9A4041A6-FEE6-0465-C2B7-3C1AA6F940AF}"/>
                  </a:ext>
                </a:extLst>
              </p14:cNvPr>
              <p14:cNvContentPartPr/>
              <p14:nvPr/>
            </p14:nvContentPartPr>
            <p14:xfrm>
              <a:off x="904657" y="3618341"/>
              <a:ext cx="311760" cy="307800"/>
            </p14:xfrm>
          </p:contentPart>
        </mc:Choice>
        <mc:Fallback xmlns="">
          <p:pic>
            <p:nvPicPr>
              <p:cNvPr id="17" name="Ink 16">
                <a:extLst>
                  <a:ext uri="{FF2B5EF4-FFF2-40B4-BE49-F238E27FC236}">
                    <a16:creationId xmlns:a16="http://schemas.microsoft.com/office/drawing/2014/main" id="{9A4041A6-FEE6-0465-C2B7-3C1AA6F940AF}"/>
                  </a:ext>
                </a:extLst>
              </p:cNvPr>
              <p:cNvPicPr/>
              <p:nvPr/>
            </p:nvPicPr>
            <p:blipFill>
              <a:blip r:embed="rId4"/>
              <a:stretch>
                <a:fillRect/>
              </a:stretch>
            </p:blipFill>
            <p:spPr>
              <a:xfrm>
                <a:off x="841657" y="3555341"/>
                <a:ext cx="437400" cy="433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A64020C1-3A8B-6D15-F730-3C477B3DF69E}"/>
                  </a:ext>
                </a:extLst>
              </p14:cNvPr>
              <p14:cNvContentPartPr/>
              <p14:nvPr/>
            </p14:nvContentPartPr>
            <p14:xfrm>
              <a:off x="880177" y="3618341"/>
              <a:ext cx="368640" cy="324360"/>
            </p14:xfrm>
          </p:contentPart>
        </mc:Choice>
        <mc:Fallback xmlns="">
          <p:pic>
            <p:nvPicPr>
              <p:cNvPr id="23" name="Ink 22">
                <a:extLst>
                  <a:ext uri="{FF2B5EF4-FFF2-40B4-BE49-F238E27FC236}">
                    <a16:creationId xmlns:a16="http://schemas.microsoft.com/office/drawing/2014/main" id="{A64020C1-3A8B-6D15-F730-3C477B3DF69E}"/>
                  </a:ext>
                </a:extLst>
              </p:cNvPr>
              <p:cNvPicPr/>
              <p:nvPr/>
            </p:nvPicPr>
            <p:blipFill>
              <a:blip r:embed="rId6"/>
              <a:stretch>
                <a:fillRect/>
              </a:stretch>
            </p:blipFill>
            <p:spPr>
              <a:xfrm>
                <a:off x="817177" y="3555411"/>
                <a:ext cx="494280" cy="449861"/>
              </a:xfrm>
              <a:prstGeom prst="rect">
                <a:avLst/>
              </a:prstGeom>
            </p:spPr>
          </p:pic>
        </mc:Fallback>
      </mc:AlternateContent>
      <p:pic>
        <p:nvPicPr>
          <p:cNvPr id="6" name="Picture 5">
            <a:extLst>
              <a:ext uri="{FF2B5EF4-FFF2-40B4-BE49-F238E27FC236}">
                <a16:creationId xmlns:a16="http://schemas.microsoft.com/office/drawing/2014/main" id="{C7BD3F3E-1583-BE51-EF89-C7DA26A3BA2D}"/>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170477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21A13723-E33B-F057-30D9-D1F943150F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C89608-DAF7-6EF7-284D-CECCFE101041}"/>
              </a:ext>
            </a:extLst>
          </p:cNvPr>
          <p:cNvSpPr>
            <a:spLocks noGrp="1"/>
          </p:cNvSpPr>
          <p:nvPr>
            <p:ph type="ctrTitle"/>
          </p:nvPr>
        </p:nvSpPr>
        <p:spPr>
          <a:xfrm>
            <a:off x="2599402" y="2126778"/>
            <a:ext cx="6993196" cy="2604444"/>
          </a:xfrm>
          <a:solidFill>
            <a:srgbClr val="FFC000"/>
          </a:solidFill>
          <a:ln>
            <a:solidFill>
              <a:schemeClr val="accent1"/>
            </a:solidFill>
          </a:ln>
          <a:effectLst>
            <a:outerShdw blurRad="50800" dist="38100" dir="2700000" algn="tl" rotWithShape="0">
              <a:prstClr val="black">
                <a:alpha val="40000"/>
              </a:prstClr>
            </a:outerShdw>
          </a:effectLst>
        </p:spPr>
        <p:txBody>
          <a:bodyPr lIns="457200" tIns="457200" rIns="457200" bIns="457200">
            <a:normAutofit/>
          </a:bodyPr>
          <a:lstStyle/>
          <a:p>
            <a:pPr algn="l"/>
            <a:r>
              <a:rPr lang="en-US" b="1" dirty="0">
                <a:solidFill>
                  <a:srgbClr val="002060"/>
                </a:solidFill>
              </a:rPr>
              <a:t>Lesson 1: </a:t>
            </a:r>
            <a:br>
              <a:rPr lang="en-US" b="1" dirty="0">
                <a:solidFill>
                  <a:srgbClr val="002060"/>
                </a:solidFill>
              </a:rPr>
            </a:br>
            <a:r>
              <a:rPr lang="en-US" b="1" dirty="0">
                <a:solidFill>
                  <a:srgbClr val="002060"/>
                </a:solidFill>
              </a:rPr>
              <a:t>The Burden of Flu</a:t>
            </a:r>
          </a:p>
        </p:txBody>
      </p:sp>
      <p:pic>
        <p:nvPicPr>
          <p:cNvPr id="3" name="Picture 5">
            <a:extLst>
              <a:ext uri="{FF2B5EF4-FFF2-40B4-BE49-F238E27FC236}">
                <a16:creationId xmlns:a16="http://schemas.microsoft.com/office/drawing/2014/main" id="{46E336F1-48B7-E20B-E6D7-22830BDFB0B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2485556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9BDF-DD5F-7659-1914-30A3F6DABDE1}"/>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93D944E-3437-F26C-AF15-BD0B260D6B31}"/>
              </a:ext>
            </a:extLst>
          </p:cNvPr>
          <p:cNvSpPr txBox="1"/>
          <p:nvPr/>
        </p:nvSpPr>
        <p:spPr>
          <a:xfrm>
            <a:off x="632464" y="268350"/>
            <a:ext cx="7446454" cy="1523238"/>
          </a:xfrm>
          <a:prstGeom prst="rect">
            <a:avLst/>
          </a:prstGeom>
        </p:spPr>
        <p:txBody>
          <a:bodyPr wrap="square" lIns="0" tIns="0" rIns="0" bIns="0" rtlCol="0" anchor="t">
            <a:spAutoFit/>
          </a:bodyPr>
          <a:lstStyle/>
          <a:p>
            <a:pPr>
              <a:lnSpc>
                <a:spcPts val="6082"/>
              </a:lnSpc>
              <a:spcBef>
                <a:spcPct val="0"/>
              </a:spcBef>
            </a:pPr>
            <a:r>
              <a:rPr lang="en-US" sz="4344" b="1">
                <a:solidFill>
                  <a:srgbClr val="1F2253"/>
                </a:solidFill>
              </a:rPr>
              <a:t>Take a guess…</a:t>
            </a:r>
          </a:p>
          <a:p>
            <a:pPr>
              <a:lnSpc>
                <a:spcPts val="6082"/>
              </a:lnSpc>
              <a:spcBef>
                <a:spcPct val="0"/>
              </a:spcBef>
            </a:pPr>
            <a:r>
              <a:rPr lang="en-US" sz="4344" b="1">
                <a:solidFill>
                  <a:srgbClr val="1F2253"/>
                </a:solidFill>
              </a:rPr>
              <a:t>Which statements are true?</a:t>
            </a:r>
          </a:p>
        </p:txBody>
      </p:sp>
      <p:sp>
        <p:nvSpPr>
          <p:cNvPr id="13" name="TextBox 13">
            <a:extLst>
              <a:ext uri="{FF2B5EF4-FFF2-40B4-BE49-F238E27FC236}">
                <a16:creationId xmlns:a16="http://schemas.microsoft.com/office/drawing/2014/main" id="{B2AA0525-7153-F6C6-4C8E-23453B72C2A5}"/>
              </a:ext>
            </a:extLst>
          </p:cNvPr>
          <p:cNvSpPr txBox="1"/>
          <p:nvPr/>
        </p:nvSpPr>
        <p:spPr>
          <a:xfrm>
            <a:off x="1587485" y="2101927"/>
            <a:ext cx="9518051" cy="1608582"/>
          </a:xfrm>
          <a:prstGeom prst="rect">
            <a:avLst/>
          </a:prstGeom>
        </p:spPr>
        <p:txBody>
          <a:bodyPr wrap="square" lIns="0" tIns="0" rIns="0" bIns="0" rtlCol="0" anchor="t">
            <a:spAutoFit/>
          </a:bodyPr>
          <a:lstStyle/>
          <a:p>
            <a:pPr>
              <a:lnSpc>
                <a:spcPts val="3173"/>
              </a:lnSpc>
              <a:spcBef>
                <a:spcPct val="0"/>
              </a:spcBef>
            </a:pPr>
            <a:r>
              <a:rPr lang="en-US" sz="2200">
                <a:solidFill>
                  <a:srgbClr val="002060"/>
                </a:solidFill>
                <a:latin typeface="Montserrat"/>
              </a:rPr>
              <a:t>In the line graph above, we see improvement from 46.2% to 54.5% (+ 8.3%) from 2010-2011 to 2019-2020 in coverage for persons at least 6 months of age. Then, coverage fell back to 46.2%.</a:t>
            </a:r>
          </a:p>
          <a:p>
            <a:pPr>
              <a:lnSpc>
                <a:spcPts val="3173"/>
              </a:lnSpc>
              <a:spcBef>
                <a:spcPct val="0"/>
              </a:spcBef>
            </a:pPr>
            <a:endParaRPr lang="en-US" sz="2200">
              <a:solidFill>
                <a:srgbClr val="002060"/>
              </a:solidFill>
              <a:latin typeface="Montserrat"/>
            </a:endParaRPr>
          </a:p>
        </p:txBody>
      </p:sp>
      <p:sp>
        <p:nvSpPr>
          <p:cNvPr id="16" name="TextBox 13">
            <a:extLst>
              <a:ext uri="{FF2B5EF4-FFF2-40B4-BE49-F238E27FC236}">
                <a16:creationId xmlns:a16="http://schemas.microsoft.com/office/drawing/2014/main" id="{95A519CD-798E-2E29-90B1-DD728FE98CC1}"/>
              </a:ext>
            </a:extLst>
          </p:cNvPr>
          <p:cNvSpPr txBox="1"/>
          <p:nvPr/>
        </p:nvSpPr>
        <p:spPr>
          <a:xfrm>
            <a:off x="1587485" y="3447942"/>
            <a:ext cx="9518051" cy="677108"/>
          </a:xfrm>
          <a:prstGeom prst="rect">
            <a:avLst/>
          </a:prstGeom>
        </p:spPr>
        <p:txBody>
          <a:bodyPr wrap="square" lIns="0" tIns="0" rIns="0" bIns="0" rtlCol="0" anchor="t">
            <a:spAutoFit/>
          </a:bodyPr>
          <a:lstStyle/>
          <a:p>
            <a:pPr algn="l" fontAlgn="base"/>
            <a:r>
              <a:rPr lang="en-US" sz="2200">
                <a:solidFill>
                  <a:srgbClr val="002060"/>
                </a:solidFill>
                <a:latin typeface="Montserrat"/>
              </a:rPr>
              <a:t>In the 2023-2024 season, childhood flu vaccine coverage for Kansas was among the highest of all the states</a:t>
            </a:r>
          </a:p>
        </p:txBody>
      </p:sp>
      <p:sp>
        <p:nvSpPr>
          <p:cNvPr id="18" name="TextBox 13">
            <a:extLst>
              <a:ext uri="{FF2B5EF4-FFF2-40B4-BE49-F238E27FC236}">
                <a16:creationId xmlns:a16="http://schemas.microsoft.com/office/drawing/2014/main" id="{C916BD4B-AFF9-D983-FAA7-41F87ADA54D8}"/>
              </a:ext>
            </a:extLst>
          </p:cNvPr>
          <p:cNvSpPr txBox="1"/>
          <p:nvPr/>
        </p:nvSpPr>
        <p:spPr>
          <a:xfrm>
            <a:off x="1587485" y="4538686"/>
            <a:ext cx="9518051" cy="677108"/>
          </a:xfrm>
          <a:prstGeom prst="rect">
            <a:avLst/>
          </a:prstGeom>
        </p:spPr>
        <p:txBody>
          <a:bodyPr wrap="square" lIns="0" tIns="0" rIns="0" bIns="0" rtlCol="0" anchor="t">
            <a:spAutoFit/>
          </a:bodyPr>
          <a:lstStyle/>
          <a:p>
            <a:pPr algn="l" fontAlgn="base"/>
            <a:r>
              <a:rPr lang="en-US" sz="2200">
                <a:solidFill>
                  <a:srgbClr val="002060"/>
                </a:solidFill>
                <a:latin typeface="Montserrat"/>
              </a:rPr>
              <a:t>Kansas has a tremendous opportunity for improvement of its flu vaccine coverage</a:t>
            </a:r>
          </a:p>
        </p:txBody>
      </p:sp>
      <p:sp>
        <p:nvSpPr>
          <p:cNvPr id="20" name="Rectangle 19">
            <a:extLst>
              <a:ext uri="{FF2B5EF4-FFF2-40B4-BE49-F238E27FC236}">
                <a16:creationId xmlns:a16="http://schemas.microsoft.com/office/drawing/2014/main" id="{597DFAEA-CD98-9090-81C6-58E8F80867F3}"/>
              </a:ext>
            </a:extLst>
          </p:cNvPr>
          <p:cNvSpPr/>
          <p:nvPr/>
        </p:nvSpPr>
        <p:spPr>
          <a:xfrm>
            <a:off x="762000" y="3487374"/>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Rectangle 21">
            <a:extLst>
              <a:ext uri="{FF2B5EF4-FFF2-40B4-BE49-F238E27FC236}">
                <a16:creationId xmlns:a16="http://schemas.microsoft.com/office/drawing/2014/main" id="{4AE550C5-F981-D12D-9844-9BA369C6E3A9}"/>
              </a:ext>
            </a:extLst>
          </p:cNvPr>
          <p:cNvSpPr/>
          <p:nvPr/>
        </p:nvSpPr>
        <p:spPr>
          <a:xfrm>
            <a:off x="762000" y="4572356"/>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CD8246EC-F44E-DB24-FEE8-CCF86EBA6764}"/>
              </a:ext>
            </a:extLst>
          </p:cNvPr>
          <p:cNvSpPr/>
          <p:nvPr/>
        </p:nvSpPr>
        <p:spPr>
          <a:xfrm>
            <a:off x="762000" y="2402392"/>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 name="Picture 2" descr="A picture containing shape&#10;&#10;Description automatically generated">
            <a:extLst>
              <a:ext uri="{FF2B5EF4-FFF2-40B4-BE49-F238E27FC236}">
                <a16:creationId xmlns:a16="http://schemas.microsoft.com/office/drawing/2014/main" id="{FABFEAE5-AAA6-4325-7339-443F6DF498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7864" y="2440715"/>
            <a:ext cx="457200" cy="571500"/>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102502D0-5BFA-0735-AF61-62BE489F53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591490"/>
            <a:ext cx="457200" cy="571500"/>
          </a:xfrm>
          <a:prstGeom prst="rect">
            <a:avLst/>
          </a:prstGeom>
        </p:spPr>
      </p:pic>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378705DC-32DD-E1C0-F694-39C1B4D96DBC}"/>
                  </a:ext>
                </a:extLst>
              </p14:cNvPr>
              <p14:cNvContentPartPr/>
              <p14:nvPr/>
            </p14:nvContentPartPr>
            <p14:xfrm>
              <a:off x="904657" y="3618341"/>
              <a:ext cx="311760" cy="307800"/>
            </p14:xfrm>
          </p:contentPart>
        </mc:Choice>
        <mc:Fallback xmlns="">
          <p:pic>
            <p:nvPicPr>
              <p:cNvPr id="17" name="Ink 16">
                <a:extLst>
                  <a:ext uri="{FF2B5EF4-FFF2-40B4-BE49-F238E27FC236}">
                    <a16:creationId xmlns:a16="http://schemas.microsoft.com/office/drawing/2014/main" id="{378705DC-32DD-E1C0-F694-39C1B4D96DBC}"/>
                  </a:ext>
                </a:extLst>
              </p:cNvPr>
              <p:cNvPicPr/>
              <p:nvPr/>
            </p:nvPicPr>
            <p:blipFill>
              <a:blip r:embed="rId4"/>
              <a:stretch>
                <a:fillRect/>
              </a:stretch>
            </p:blipFill>
            <p:spPr>
              <a:xfrm>
                <a:off x="841657" y="3555341"/>
                <a:ext cx="437400" cy="433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 name="Ink 22">
                <a:extLst>
                  <a:ext uri="{FF2B5EF4-FFF2-40B4-BE49-F238E27FC236}">
                    <a16:creationId xmlns:a16="http://schemas.microsoft.com/office/drawing/2014/main" id="{0E4CD2B3-A52D-2661-5778-9F2AE50C5BD5}"/>
                  </a:ext>
                </a:extLst>
              </p14:cNvPr>
              <p14:cNvContentPartPr/>
              <p14:nvPr/>
            </p14:nvContentPartPr>
            <p14:xfrm>
              <a:off x="880177" y="3618341"/>
              <a:ext cx="368640" cy="324360"/>
            </p14:xfrm>
          </p:contentPart>
        </mc:Choice>
        <mc:Fallback xmlns="">
          <p:pic>
            <p:nvPicPr>
              <p:cNvPr id="23" name="Ink 22">
                <a:extLst>
                  <a:ext uri="{FF2B5EF4-FFF2-40B4-BE49-F238E27FC236}">
                    <a16:creationId xmlns:a16="http://schemas.microsoft.com/office/drawing/2014/main" id="{0E4CD2B3-A52D-2661-5778-9F2AE50C5BD5}"/>
                  </a:ext>
                </a:extLst>
              </p:cNvPr>
              <p:cNvPicPr/>
              <p:nvPr/>
            </p:nvPicPr>
            <p:blipFill>
              <a:blip r:embed="rId6"/>
              <a:stretch>
                <a:fillRect/>
              </a:stretch>
            </p:blipFill>
            <p:spPr>
              <a:xfrm>
                <a:off x="817177" y="3555411"/>
                <a:ext cx="494280" cy="449861"/>
              </a:xfrm>
              <a:prstGeom prst="rect">
                <a:avLst/>
              </a:prstGeom>
            </p:spPr>
          </p:pic>
        </mc:Fallback>
      </mc:AlternateContent>
      <p:sp>
        <p:nvSpPr>
          <p:cNvPr id="6" name="TextBox 13">
            <a:extLst>
              <a:ext uri="{FF2B5EF4-FFF2-40B4-BE49-F238E27FC236}">
                <a16:creationId xmlns:a16="http://schemas.microsoft.com/office/drawing/2014/main" id="{AF198128-3338-25C1-3422-1093C3C61F47}"/>
              </a:ext>
            </a:extLst>
          </p:cNvPr>
          <p:cNvSpPr txBox="1"/>
          <p:nvPr/>
        </p:nvSpPr>
        <p:spPr>
          <a:xfrm>
            <a:off x="2284177" y="2066925"/>
            <a:ext cx="7623645" cy="3632200"/>
          </a:xfrm>
          <a:prstGeom prst="roundRect">
            <a:avLst/>
          </a:prstGeom>
          <a:solidFill>
            <a:schemeClr val="tx2">
              <a:lumMod val="10000"/>
              <a:lumOff val="90000"/>
            </a:schemeClr>
          </a:solidFill>
          <a:ln>
            <a:solidFill>
              <a:srgbClr val="3B64AF"/>
            </a:solidFill>
          </a:ln>
          <a:effectLst>
            <a:outerShdw blurRad="63500" sx="102000" sy="102000" algn="ctr" rotWithShape="0">
              <a:prstClr val="black">
                <a:alpha val="40000"/>
              </a:prstClr>
            </a:outerShdw>
          </a:effectLst>
        </p:spPr>
        <p:txBody>
          <a:bodyPr wrap="square" lIns="0" tIns="0" rIns="0" bIns="0" rtlCol="0" anchor="t">
            <a:spAutoFit/>
          </a:bodyPr>
          <a:lstStyle/>
          <a:p>
            <a:pPr marL="514350" indent="-514350" algn="ctr">
              <a:lnSpc>
                <a:spcPts val="3173"/>
              </a:lnSpc>
              <a:spcBef>
                <a:spcPct val="0"/>
              </a:spcBef>
              <a:buAutoNum type="arabicPeriod"/>
            </a:pPr>
            <a:r>
              <a:rPr lang="en-US" sz="2800" b="1">
                <a:solidFill>
                  <a:schemeClr val="accent6">
                    <a:lumMod val="75000"/>
                  </a:schemeClr>
                </a:solidFill>
              </a:rPr>
              <a:t>True.</a:t>
            </a:r>
            <a:endParaRPr lang="en-US"/>
          </a:p>
          <a:p>
            <a:pPr algn="ctr">
              <a:lnSpc>
                <a:spcPts val="3173"/>
              </a:lnSpc>
              <a:spcBef>
                <a:spcPct val="0"/>
              </a:spcBef>
            </a:pPr>
            <a:endParaRPr lang="en-US" sz="2800" b="1">
              <a:solidFill>
                <a:schemeClr val="accent6">
                  <a:lumMod val="75000"/>
                </a:schemeClr>
              </a:solidFill>
            </a:endParaRPr>
          </a:p>
          <a:p>
            <a:pPr algn="ctr">
              <a:lnSpc>
                <a:spcPts val="3173"/>
              </a:lnSpc>
              <a:spcBef>
                <a:spcPct val="0"/>
              </a:spcBef>
            </a:pPr>
            <a:r>
              <a:rPr lang="en-US" sz="2800" b="1">
                <a:solidFill>
                  <a:schemeClr val="accent2">
                    <a:lumMod val="75000"/>
                  </a:schemeClr>
                </a:solidFill>
              </a:rPr>
              <a:t>2.  In the 2023-2024 season, childhood flu vaccine coverage for Kansas was #11 from the lowest, not among the highest.</a:t>
            </a:r>
          </a:p>
          <a:p>
            <a:pPr algn="ctr">
              <a:lnSpc>
                <a:spcPts val="3173"/>
              </a:lnSpc>
              <a:spcBef>
                <a:spcPct val="0"/>
              </a:spcBef>
            </a:pPr>
            <a:endParaRPr lang="en-US" sz="2800" b="1">
              <a:solidFill>
                <a:schemeClr val="accent2">
                  <a:lumMod val="75000"/>
                </a:schemeClr>
              </a:solidFill>
            </a:endParaRPr>
          </a:p>
          <a:p>
            <a:pPr algn="ctr">
              <a:lnSpc>
                <a:spcPts val="3173"/>
              </a:lnSpc>
              <a:spcBef>
                <a:spcPct val="0"/>
              </a:spcBef>
            </a:pPr>
            <a:r>
              <a:rPr lang="en-US" sz="2800" b="1">
                <a:solidFill>
                  <a:schemeClr val="accent6">
                    <a:lumMod val="75000"/>
                  </a:schemeClr>
                </a:solidFill>
              </a:rPr>
              <a:t>3. True! For children and adults, we can protect more people from flu!</a:t>
            </a:r>
          </a:p>
        </p:txBody>
      </p:sp>
      <p:pic>
        <p:nvPicPr>
          <p:cNvPr id="7" name="Picture 5">
            <a:extLst>
              <a:ext uri="{FF2B5EF4-FFF2-40B4-BE49-F238E27FC236}">
                <a16:creationId xmlns:a16="http://schemas.microsoft.com/office/drawing/2014/main" id="{7427EFB1-7A01-5D02-D9F9-CBE7DF17BB4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253388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434F6-6FFB-9A54-992C-F824F6169D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E80E599-ACF3-8530-53F6-F25468EF3888}"/>
              </a:ext>
            </a:extLst>
          </p:cNvPr>
          <p:cNvSpPr txBox="1"/>
          <p:nvPr/>
        </p:nvSpPr>
        <p:spPr>
          <a:xfrm>
            <a:off x="0" y="0"/>
            <a:ext cx="12192000" cy="1200329"/>
          </a:xfrm>
          <a:prstGeom prst="rect">
            <a:avLst/>
          </a:prstGeom>
          <a:solidFill>
            <a:srgbClr val="3B64AF"/>
          </a:solidFill>
        </p:spPr>
        <p:txBody>
          <a:bodyPr wrap="square">
            <a:spAutoFit/>
          </a:bodyPr>
          <a:lstStyle/>
          <a:p>
            <a:pPr algn="ctr"/>
            <a:r>
              <a:rPr lang="en-US" sz="3600" b="1">
                <a:solidFill>
                  <a:srgbClr val="F8BD16"/>
                </a:solidFill>
              </a:rPr>
              <a:t>Section B. Flu Vaccination Coverage by Age, Race, and during Pregnancy</a:t>
            </a:r>
          </a:p>
        </p:txBody>
      </p:sp>
      <p:sp>
        <p:nvSpPr>
          <p:cNvPr id="4" name="TextBox 3">
            <a:extLst>
              <a:ext uri="{FF2B5EF4-FFF2-40B4-BE49-F238E27FC236}">
                <a16:creationId xmlns:a16="http://schemas.microsoft.com/office/drawing/2014/main" id="{8B93DDFB-12AF-7936-7A1E-F1089D9F7106}"/>
              </a:ext>
            </a:extLst>
          </p:cNvPr>
          <p:cNvSpPr txBox="1"/>
          <p:nvPr/>
        </p:nvSpPr>
        <p:spPr>
          <a:xfrm>
            <a:off x="0" y="1200329"/>
            <a:ext cx="12192000" cy="553998"/>
          </a:xfrm>
          <a:prstGeom prst="rect">
            <a:avLst/>
          </a:prstGeom>
          <a:solidFill>
            <a:srgbClr val="F8BD16"/>
          </a:solidFill>
        </p:spPr>
        <p:txBody>
          <a:bodyPr wrap="square">
            <a:spAutoFit/>
          </a:bodyPr>
          <a:lstStyle/>
          <a:p>
            <a:pPr algn="ctr"/>
            <a:r>
              <a:rPr lang="en-US" sz="3000" b="1">
                <a:solidFill>
                  <a:srgbClr val="3B64AF"/>
                </a:solidFill>
              </a:rPr>
              <a:t>B1. Flu Vaccination Coverage – Age Groups</a:t>
            </a:r>
          </a:p>
        </p:txBody>
      </p:sp>
      <p:pic>
        <p:nvPicPr>
          <p:cNvPr id="7" name="Picture 6">
            <a:extLst>
              <a:ext uri="{FF2B5EF4-FFF2-40B4-BE49-F238E27FC236}">
                <a16:creationId xmlns:a16="http://schemas.microsoft.com/office/drawing/2014/main" id="{19B905C1-9CEB-9658-4722-3F99587FEAA3}"/>
              </a:ext>
            </a:extLst>
          </p:cNvPr>
          <p:cNvPicPr>
            <a:picLocks noChangeAspect="1"/>
          </p:cNvPicPr>
          <p:nvPr/>
        </p:nvPicPr>
        <p:blipFill>
          <a:blip r:embed="rId2">
            <a:extLst>
              <a:ext uri="{28A0092B-C50C-407E-A947-70E740481C1C}">
                <a14:useLocalDpi xmlns:a14="http://schemas.microsoft.com/office/drawing/2010/main" val="0"/>
              </a:ext>
            </a:extLst>
          </a:blip>
          <a:srcRect l="6064" r="6064"/>
          <a:stretch/>
        </p:blipFill>
        <p:spPr>
          <a:xfrm>
            <a:off x="2255110" y="2931064"/>
            <a:ext cx="7467683" cy="3300187"/>
          </a:xfrm>
          <a:prstGeom prst="rect">
            <a:avLst/>
          </a:prstGeom>
        </p:spPr>
      </p:pic>
      <p:sp>
        <p:nvSpPr>
          <p:cNvPr id="9" name="TextBox 8">
            <a:extLst>
              <a:ext uri="{FF2B5EF4-FFF2-40B4-BE49-F238E27FC236}">
                <a16:creationId xmlns:a16="http://schemas.microsoft.com/office/drawing/2014/main" id="{E3928D10-B8F8-1AB8-2EC2-3209AB5D4035}"/>
              </a:ext>
            </a:extLst>
          </p:cNvPr>
          <p:cNvSpPr txBox="1"/>
          <p:nvPr/>
        </p:nvSpPr>
        <p:spPr>
          <a:xfrm>
            <a:off x="1349267" y="2225899"/>
            <a:ext cx="9956686" cy="769441"/>
          </a:xfrm>
          <a:prstGeom prst="rect">
            <a:avLst/>
          </a:prstGeom>
          <a:noFill/>
        </p:spPr>
        <p:txBody>
          <a:bodyPr wrap="square" lIns="91440" tIns="45720" rIns="91440" bIns="45720" anchor="t">
            <a:spAutoFit/>
          </a:bodyPr>
          <a:lstStyle/>
          <a:p>
            <a:pPr fontAlgn="auto" latinLnBrk="0">
              <a:buNone/>
            </a:pPr>
            <a:r>
              <a:rPr lang="en-US" sz="2200" b="0">
                <a:solidFill>
                  <a:srgbClr val="002060"/>
                </a:solidFill>
                <a:effectLst/>
              </a:rPr>
              <a:t>There</a:t>
            </a:r>
            <a:r>
              <a:rPr lang="en-US" sz="2200" b="0">
                <a:solidFill>
                  <a:srgbClr val="002060"/>
                </a:solidFill>
                <a:effectLst/>
                <a:latin typeface="Aptos"/>
              </a:rPr>
              <a:t> are large differences in flu vaccination coverage by </a:t>
            </a:r>
            <a:r>
              <a:rPr lang="en-US" sz="2200" b="1">
                <a:solidFill>
                  <a:srgbClr val="002060"/>
                </a:solidFill>
                <a:effectLst/>
                <a:latin typeface="Aptos"/>
              </a:rPr>
              <a:t>age group </a:t>
            </a:r>
            <a:r>
              <a:rPr lang="en-US" sz="2200" b="0">
                <a:solidFill>
                  <a:srgbClr val="002060"/>
                </a:solidFill>
                <a:effectLst/>
                <a:latin typeface="Aptos"/>
              </a:rPr>
              <a:t>as shown below</a:t>
            </a:r>
          </a:p>
        </p:txBody>
      </p:sp>
      <p:sp>
        <p:nvSpPr>
          <p:cNvPr id="11" name="TextBox 10">
            <a:extLst>
              <a:ext uri="{FF2B5EF4-FFF2-40B4-BE49-F238E27FC236}">
                <a16:creationId xmlns:a16="http://schemas.microsoft.com/office/drawing/2014/main" id="{27652A05-10B2-36D6-3812-854D7A4B703E}"/>
              </a:ext>
            </a:extLst>
          </p:cNvPr>
          <p:cNvSpPr txBox="1"/>
          <p:nvPr/>
        </p:nvSpPr>
        <p:spPr>
          <a:xfrm>
            <a:off x="0" y="6348921"/>
            <a:ext cx="5161935" cy="769441"/>
          </a:xfrm>
          <a:prstGeom prst="rect">
            <a:avLst/>
          </a:prstGeom>
          <a:noFill/>
        </p:spPr>
        <p:txBody>
          <a:bodyPr wrap="square">
            <a:spAutoFit/>
          </a:bodyPr>
          <a:lstStyle/>
          <a:p>
            <a:pPr fontAlgn="auto"/>
            <a:r>
              <a:rPr lang="en-US" sz="1100" b="1"/>
              <a:t>Persons </a:t>
            </a:r>
            <a:r>
              <a:rPr lang="en-US" sz="1100" b="1" u="sng"/>
              <a:t>&gt;</a:t>
            </a:r>
            <a:r>
              <a:rPr lang="en-US" sz="1100" b="1"/>
              <a:t> 6 months</a:t>
            </a:r>
            <a:r>
              <a:rPr lang="en-US" sz="1100"/>
              <a:t> (i.e., all eligible ages, including older adults</a:t>
            </a:r>
          </a:p>
          <a:p>
            <a:r>
              <a:rPr lang="en-US" sz="1100" u="sng">
                <a:hlinkClick r:id="rId3"/>
              </a:rPr>
              <a:t>www.cdc.gov/fluvaxview/interactive/general-population-coverage.html</a:t>
            </a:r>
            <a:br>
              <a:rPr lang="en-US" sz="1100">
                <a:hlinkClick r:id="rId3"/>
              </a:rPr>
            </a:br>
            <a:br>
              <a:rPr lang="en-US" sz="1100">
                <a:solidFill>
                  <a:srgbClr val="0A56A6"/>
                </a:solidFill>
                <a:effectLst/>
                <a:hlinkClick r:id="rId4"/>
              </a:rPr>
            </a:br>
            <a:endParaRPr lang="en-US" sz="1100"/>
          </a:p>
        </p:txBody>
      </p:sp>
      <p:pic>
        <p:nvPicPr>
          <p:cNvPr id="2" name="Picture 5">
            <a:extLst>
              <a:ext uri="{FF2B5EF4-FFF2-40B4-BE49-F238E27FC236}">
                <a16:creationId xmlns:a16="http://schemas.microsoft.com/office/drawing/2014/main" id="{73BE0637-F6DE-DECF-F476-6F552A9F095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3591895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57A3A-F045-0118-DE0A-7E8B910945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5AD10D-44C1-FB7D-C1EB-0D49560A2488}"/>
              </a:ext>
            </a:extLst>
          </p:cNvPr>
          <p:cNvSpPr txBox="1"/>
          <p:nvPr/>
        </p:nvSpPr>
        <p:spPr>
          <a:xfrm>
            <a:off x="0" y="0"/>
            <a:ext cx="12192000" cy="646331"/>
          </a:xfrm>
          <a:prstGeom prst="rect">
            <a:avLst/>
          </a:prstGeom>
          <a:solidFill>
            <a:srgbClr val="F8BD16"/>
          </a:solidFill>
        </p:spPr>
        <p:txBody>
          <a:bodyPr wrap="square">
            <a:spAutoFit/>
          </a:bodyPr>
          <a:lstStyle/>
          <a:p>
            <a:pPr algn="ctr"/>
            <a:r>
              <a:rPr lang="en-US" sz="3600" b="1">
                <a:solidFill>
                  <a:srgbClr val="3B64AF"/>
                </a:solidFill>
              </a:rPr>
              <a:t>B2. Flu Vaccination Coverage – Race &amp; Ethnicity</a:t>
            </a:r>
          </a:p>
        </p:txBody>
      </p:sp>
      <p:sp>
        <p:nvSpPr>
          <p:cNvPr id="7" name="TextBox 6">
            <a:extLst>
              <a:ext uri="{FF2B5EF4-FFF2-40B4-BE49-F238E27FC236}">
                <a16:creationId xmlns:a16="http://schemas.microsoft.com/office/drawing/2014/main" id="{8A68BCC1-4EE4-0343-5427-B75425F63D3D}"/>
              </a:ext>
            </a:extLst>
          </p:cNvPr>
          <p:cNvSpPr txBox="1"/>
          <p:nvPr/>
        </p:nvSpPr>
        <p:spPr>
          <a:xfrm>
            <a:off x="0" y="6200971"/>
            <a:ext cx="8425506" cy="769441"/>
          </a:xfrm>
          <a:prstGeom prst="rect">
            <a:avLst/>
          </a:prstGeom>
          <a:noFill/>
        </p:spPr>
        <p:txBody>
          <a:bodyPr wrap="square">
            <a:spAutoFit/>
          </a:bodyPr>
          <a:lstStyle/>
          <a:p>
            <a:pPr fontAlgn="auto"/>
            <a:r>
              <a:rPr lang="en-US" sz="1100" b="1"/>
              <a:t>White-NH 46.7%, Black-NH 42.6, Hispanic 44.3%, Other-NH 47.8%</a:t>
            </a:r>
          </a:p>
          <a:p>
            <a:pPr fontAlgn="auto"/>
            <a:r>
              <a:rPr lang="en-US" sz="1100" i="1"/>
              <a:t>Note: These data by race and ethnicity are confounded by economic status.</a:t>
            </a:r>
          </a:p>
          <a:p>
            <a:r>
              <a:rPr lang="en-US" sz="1100" u="sng">
                <a:hlinkClick r:id="rId2"/>
              </a:rPr>
              <a:t>www.cdc.gov/fluvaxview/interactive/general-population-coverage.html</a:t>
            </a:r>
            <a:br>
              <a:rPr lang="en-US">
                <a:hlinkClick r:id="rId2"/>
              </a:rPr>
            </a:br>
            <a:endParaRPr lang="en-US" sz="1100" b="0" i="0">
              <a:solidFill>
                <a:srgbClr val="000000"/>
              </a:solidFill>
              <a:effectLst/>
            </a:endParaRPr>
          </a:p>
        </p:txBody>
      </p:sp>
      <p:pic>
        <p:nvPicPr>
          <p:cNvPr id="6" name="Picture 5">
            <a:extLst>
              <a:ext uri="{FF2B5EF4-FFF2-40B4-BE49-F238E27FC236}">
                <a16:creationId xmlns:a16="http://schemas.microsoft.com/office/drawing/2014/main" id="{49D4DD43-B19D-FB4B-6E1A-D82BDED27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636" y="1997602"/>
            <a:ext cx="9294725" cy="3612562"/>
          </a:xfrm>
          <a:prstGeom prst="rect">
            <a:avLst/>
          </a:prstGeom>
        </p:spPr>
      </p:pic>
      <p:sp>
        <p:nvSpPr>
          <p:cNvPr id="10" name="TextBox 9">
            <a:extLst>
              <a:ext uri="{FF2B5EF4-FFF2-40B4-BE49-F238E27FC236}">
                <a16:creationId xmlns:a16="http://schemas.microsoft.com/office/drawing/2014/main" id="{F2229933-1C07-2E23-51A6-A964EFE99F0D}"/>
              </a:ext>
            </a:extLst>
          </p:cNvPr>
          <p:cNvSpPr txBox="1"/>
          <p:nvPr/>
        </p:nvSpPr>
        <p:spPr>
          <a:xfrm>
            <a:off x="1982159" y="1055867"/>
            <a:ext cx="8227678" cy="769441"/>
          </a:xfrm>
          <a:prstGeom prst="rect">
            <a:avLst/>
          </a:prstGeom>
          <a:noFill/>
        </p:spPr>
        <p:txBody>
          <a:bodyPr wrap="square">
            <a:spAutoFit/>
          </a:bodyPr>
          <a:lstStyle/>
          <a:p>
            <a:r>
              <a:rPr lang="en-US" sz="2200">
                <a:solidFill>
                  <a:srgbClr val="002060"/>
                </a:solidFill>
              </a:rPr>
              <a:t>In Kansas there are also differences in flu vaccination coverage </a:t>
            </a:r>
            <a:r>
              <a:rPr lang="en-US" sz="2200" b="1">
                <a:solidFill>
                  <a:srgbClr val="002060"/>
                </a:solidFill>
              </a:rPr>
              <a:t>by race and ethnicity</a:t>
            </a:r>
            <a:r>
              <a:rPr lang="en-US" sz="2200">
                <a:solidFill>
                  <a:srgbClr val="002060"/>
                </a:solidFill>
              </a:rPr>
              <a:t>, although these are not statistically significant.</a:t>
            </a:r>
          </a:p>
        </p:txBody>
      </p:sp>
      <p:pic>
        <p:nvPicPr>
          <p:cNvPr id="3" name="Picture 5">
            <a:extLst>
              <a:ext uri="{FF2B5EF4-FFF2-40B4-BE49-F238E27FC236}">
                <a16:creationId xmlns:a16="http://schemas.microsoft.com/office/drawing/2014/main" id="{5AE89F2A-E0B5-BC82-D549-9BA08B87B06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414332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3A8AD-4088-BEFC-8532-D6EB1CC1D6F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D229C7-C375-BB32-1DF2-BF84266E35A9}"/>
              </a:ext>
            </a:extLst>
          </p:cNvPr>
          <p:cNvSpPr txBox="1"/>
          <p:nvPr/>
        </p:nvSpPr>
        <p:spPr>
          <a:xfrm>
            <a:off x="0" y="0"/>
            <a:ext cx="12192000" cy="646331"/>
          </a:xfrm>
          <a:prstGeom prst="rect">
            <a:avLst/>
          </a:prstGeom>
          <a:solidFill>
            <a:srgbClr val="F8BD16"/>
          </a:solidFill>
        </p:spPr>
        <p:txBody>
          <a:bodyPr wrap="square">
            <a:spAutoFit/>
          </a:bodyPr>
          <a:lstStyle/>
          <a:p>
            <a:pPr algn="ctr"/>
            <a:r>
              <a:rPr lang="en-US" sz="3600" b="1">
                <a:solidFill>
                  <a:srgbClr val="3B64AF"/>
                </a:solidFill>
              </a:rPr>
              <a:t>B3. Flu Vaccination Coverage – During Pregnancy</a:t>
            </a:r>
          </a:p>
        </p:txBody>
      </p:sp>
      <p:sp>
        <p:nvSpPr>
          <p:cNvPr id="7" name="TextBox 6">
            <a:extLst>
              <a:ext uri="{FF2B5EF4-FFF2-40B4-BE49-F238E27FC236}">
                <a16:creationId xmlns:a16="http://schemas.microsoft.com/office/drawing/2014/main" id="{B862E785-261E-341F-D84F-39AE17D64F03}"/>
              </a:ext>
            </a:extLst>
          </p:cNvPr>
          <p:cNvSpPr txBox="1"/>
          <p:nvPr/>
        </p:nvSpPr>
        <p:spPr>
          <a:xfrm>
            <a:off x="102414" y="6312073"/>
            <a:ext cx="4157864" cy="430887"/>
          </a:xfrm>
          <a:prstGeom prst="rect">
            <a:avLst/>
          </a:prstGeom>
          <a:noFill/>
        </p:spPr>
        <p:txBody>
          <a:bodyPr wrap="square">
            <a:spAutoFit/>
          </a:bodyPr>
          <a:lstStyle/>
          <a:p>
            <a:pPr fontAlgn="auto"/>
            <a:r>
              <a:rPr lang="en-US" sz="1100" i="1"/>
              <a:t>Reference: </a:t>
            </a:r>
            <a:r>
              <a:rPr lang="en-US" sz="1100" i="1">
                <a:hlinkClick r:id="rId2"/>
              </a:rPr>
              <a:t>https://www.acog.org/patient-resources/faqs/pregnancy/the-flu-vaccine-and-pregnancy</a:t>
            </a:r>
            <a:endParaRPr lang="en-US" sz="1100" i="1">
              <a:solidFill>
                <a:srgbClr val="000000"/>
              </a:solidFill>
              <a:effectLst/>
            </a:endParaRPr>
          </a:p>
        </p:txBody>
      </p:sp>
      <p:sp>
        <p:nvSpPr>
          <p:cNvPr id="10" name="TextBox 9">
            <a:extLst>
              <a:ext uri="{FF2B5EF4-FFF2-40B4-BE49-F238E27FC236}">
                <a16:creationId xmlns:a16="http://schemas.microsoft.com/office/drawing/2014/main" id="{F6A61F30-0490-19C7-428F-E720974E7489}"/>
              </a:ext>
            </a:extLst>
          </p:cNvPr>
          <p:cNvSpPr txBox="1"/>
          <p:nvPr/>
        </p:nvSpPr>
        <p:spPr>
          <a:xfrm>
            <a:off x="207660" y="817215"/>
            <a:ext cx="11218795" cy="2585323"/>
          </a:xfrm>
          <a:prstGeom prst="rect">
            <a:avLst/>
          </a:prstGeom>
          <a:noFill/>
        </p:spPr>
        <p:txBody>
          <a:bodyPr wrap="square">
            <a:spAutoFit/>
          </a:bodyPr>
          <a:lstStyle/>
          <a:p>
            <a:r>
              <a:rPr lang="en-US">
                <a:solidFill>
                  <a:srgbClr val="002060"/>
                </a:solidFill>
              </a:rPr>
              <a:t>Since 1997 ACIP has recommended vaccinating </a:t>
            </a:r>
            <a:r>
              <a:rPr lang="en-US" b="1">
                <a:solidFill>
                  <a:srgbClr val="002060"/>
                </a:solidFill>
              </a:rPr>
              <a:t>pregnant women </a:t>
            </a:r>
            <a:r>
              <a:rPr lang="en-US">
                <a:solidFill>
                  <a:srgbClr val="002060"/>
                </a:solidFill>
              </a:rPr>
              <a:t>against flu for two reasons:</a:t>
            </a:r>
          </a:p>
          <a:p>
            <a:endParaRPr lang="en-US">
              <a:solidFill>
                <a:srgbClr val="002060"/>
              </a:solidFill>
            </a:endParaRPr>
          </a:p>
          <a:p>
            <a:pPr marL="342900" indent="-342900">
              <a:buAutoNum type="arabicPeriod"/>
            </a:pPr>
            <a:r>
              <a:rPr lang="en-US" b="1">
                <a:solidFill>
                  <a:srgbClr val="002060"/>
                </a:solidFill>
              </a:rPr>
              <a:t>To protect the pregnant woman </a:t>
            </a:r>
            <a:r>
              <a:rPr lang="en-US">
                <a:solidFill>
                  <a:srgbClr val="002060"/>
                </a:solidFill>
              </a:rPr>
              <a:t>– Pregnant women are at increased risk for complications, hospitalization, and death from influenza.</a:t>
            </a:r>
          </a:p>
          <a:p>
            <a:pPr marL="342900" indent="-342900">
              <a:buAutoNum type="arabicPeriod"/>
            </a:pPr>
            <a:r>
              <a:rPr lang="en-US" b="1">
                <a:solidFill>
                  <a:srgbClr val="002060"/>
                </a:solidFill>
              </a:rPr>
              <a:t>To protect the newborn</a:t>
            </a:r>
            <a:r>
              <a:rPr lang="en-US">
                <a:solidFill>
                  <a:srgbClr val="002060"/>
                </a:solidFill>
              </a:rPr>
              <a:t> – Babies cannot get the flu vaccine until 6 months of age. When a pregnant woman gets a flu shot, the protective antibodies made in her body cross the placenta to her baby. These antibodies will protect her baby against the flu until she/he can get the vaccine at 6 months of age.</a:t>
            </a:r>
          </a:p>
          <a:p>
            <a:endParaRPr lang="en-US">
              <a:solidFill>
                <a:srgbClr val="002060"/>
              </a:solidFill>
            </a:endParaRPr>
          </a:p>
          <a:p>
            <a:r>
              <a:rPr lang="en-US">
                <a:solidFill>
                  <a:srgbClr val="002060"/>
                </a:solidFill>
              </a:rPr>
              <a:t>The flu vaccine can be given in any trimester.</a:t>
            </a:r>
          </a:p>
        </p:txBody>
      </p:sp>
      <p:pic>
        <p:nvPicPr>
          <p:cNvPr id="4" name="Picture 3">
            <a:extLst>
              <a:ext uri="{FF2B5EF4-FFF2-40B4-BE49-F238E27FC236}">
                <a16:creationId xmlns:a16="http://schemas.microsoft.com/office/drawing/2014/main" id="{F895AD6A-4D08-C5FE-95B3-4C04B0313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057" y="3054101"/>
            <a:ext cx="4508203" cy="2986684"/>
          </a:xfrm>
          <a:prstGeom prst="rect">
            <a:avLst/>
          </a:prstGeom>
        </p:spPr>
      </p:pic>
      <p:sp>
        <p:nvSpPr>
          <p:cNvPr id="11" name="TextBox 10">
            <a:extLst>
              <a:ext uri="{FF2B5EF4-FFF2-40B4-BE49-F238E27FC236}">
                <a16:creationId xmlns:a16="http://schemas.microsoft.com/office/drawing/2014/main" id="{F09A4286-8432-CACA-6F65-7753318869D3}"/>
              </a:ext>
            </a:extLst>
          </p:cNvPr>
          <p:cNvSpPr txBox="1"/>
          <p:nvPr/>
        </p:nvSpPr>
        <p:spPr>
          <a:xfrm>
            <a:off x="207659" y="3707592"/>
            <a:ext cx="5430317" cy="2031325"/>
          </a:xfrm>
          <a:prstGeom prst="rect">
            <a:avLst/>
          </a:prstGeom>
          <a:noFill/>
        </p:spPr>
        <p:txBody>
          <a:bodyPr wrap="square">
            <a:spAutoFit/>
          </a:bodyPr>
          <a:lstStyle/>
          <a:p>
            <a:r>
              <a:rPr lang="en-US" b="1">
                <a:solidFill>
                  <a:srgbClr val="002060"/>
                </a:solidFill>
              </a:rPr>
              <a:t>The flu vaccine is safe during pregnancy</a:t>
            </a:r>
          </a:p>
          <a:p>
            <a:endParaRPr lang="en-US">
              <a:solidFill>
                <a:srgbClr val="002060"/>
              </a:solidFill>
            </a:endParaRPr>
          </a:p>
          <a:p>
            <a:r>
              <a:rPr lang="en-US">
                <a:solidFill>
                  <a:srgbClr val="002060"/>
                </a:solidFill>
              </a:rPr>
              <a:t>The American College of Obstetricians and Gynecologists states that flu vaccines “have been used for many years in millions of pregnant women and are not known to cause pregnancy problems or birth defects.”</a:t>
            </a:r>
          </a:p>
        </p:txBody>
      </p:sp>
      <p:pic>
        <p:nvPicPr>
          <p:cNvPr id="3" name="Picture 5">
            <a:extLst>
              <a:ext uri="{FF2B5EF4-FFF2-40B4-BE49-F238E27FC236}">
                <a16:creationId xmlns:a16="http://schemas.microsoft.com/office/drawing/2014/main" id="{953B0BC3-8232-1109-BAEF-6226E545F19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2481881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71B7D-90F1-1F6B-372E-12FFE8C6BD37}"/>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B552DE3-E1E8-3967-1874-F4E3D6B9FD6A}"/>
              </a:ext>
            </a:extLst>
          </p:cNvPr>
          <p:cNvSpPr txBox="1"/>
          <p:nvPr/>
        </p:nvSpPr>
        <p:spPr>
          <a:xfrm>
            <a:off x="738297" y="1125600"/>
            <a:ext cx="7446454" cy="740972"/>
          </a:xfrm>
          <a:prstGeom prst="rect">
            <a:avLst/>
          </a:prstGeom>
        </p:spPr>
        <p:txBody>
          <a:bodyPr wrap="square" lIns="0" tIns="0" rIns="0" bIns="0" rtlCol="0" anchor="t">
            <a:spAutoFit/>
          </a:bodyPr>
          <a:lstStyle/>
          <a:p>
            <a:pPr>
              <a:lnSpc>
                <a:spcPts val="6082"/>
              </a:lnSpc>
              <a:spcBef>
                <a:spcPct val="0"/>
              </a:spcBef>
            </a:pPr>
            <a:r>
              <a:rPr lang="en-US" sz="4344" b="1">
                <a:solidFill>
                  <a:srgbClr val="1F2253"/>
                </a:solidFill>
              </a:rPr>
              <a:t>Take a guess…</a:t>
            </a:r>
          </a:p>
        </p:txBody>
      </p:sp>
      <p:sp>
        <p:nvSpPr>
          <p:cNvPr id="13" name="TextBox 13">
            <a:extLst>
              <a:ext uri="{FF2B5EF4-FFF2-40B4-BE49-F238E27FC236}">
                <a16:creationId xmlns:a16="http://schemas.microsoft.com/office/drawing/2014/main" id="{4E09C7D5-286E-CE94-8194-13CD6AC105AB}"/>
              </a:ext>
            </a:extLst>
          </p:cNvPr>
          <p:cNvSpPr txBox="1"/>
          <p:nvPr/>
        </p:nvSpPr>
        <p:spPr>
          <a:xfrm>
            <a:off x="741324" y="2403078"/>
            <a:ext cx="5793928" cy="2051844"/>
          </a:xfrm>
          <a:prstGeom prst="rect">
            <a:avLst/>
          </a:prstGeom>
        </p:spPr>
        <p:txBody>
          <a:bodyPr wrap="square" lIns="0" tIns="0" rIns="0" bIns="0" rtlCol="0" anchor="t">
            <a:spAutoFit/>
          </a:bodyPr>
          <a:lstStyle/>
          <a:p>
            <a:pPr>
              <a:lnSpc>
                <a:spcPts val="3173"/>
              </a:lnSpc>
              <a:spcBef>
                <a:spcPct val="0"/>
              </a:spcBef>
            </a:pPr>
            <a:r>
              <a:rPr lang="en-US" sz="2800">
                <a:solidFill>
                  <a:srgbClr val="002060"/>
                </a:solidFill>
                <a:latin typeface="Montserrat"/>
              </a:rPr>
              <a:t>In Kansas in the most recent season with available data (2022), what proportion of pregnant women received the flu vaccine?</a:t>
            </a:r>
          </a:p>
        </p:txBody>
      </p:sp>
      <p:pic>
        <p:nvPicPr>
          <p:cNvPr id="5" name="Graphic 4" descr="Badge Question Mark with solid fill">
            <a:extLst>
              <a:ext uri="{FF2B5EF4-FFF2-40B4-BE49-F238E27FC236}">
                <a16:creationId xmlns:a16="http://schemas.microsoft.com/office/drawing/2014/main" id="{8F7DA2DA-B414-7C96-0CD4-4A6969B3BF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75589" y="2038131"/>
            <a:ext cx="2017266" cy="2017266"/>
          </a:xfrm>
          <a:prstGeom prst="rect">
            <a:avLst/>
          </a:prstGeom>
        </p:spPr>
      </p:pic>
      <p:pic>
        <p:nvPicPr>
          <p:cNvPr id="7" name="Picture 6" descr="Pregnant woman holding stomach">
            <a:extLst>
              <a:ext uri="{FF2B5EF4-FFF2-40B4-BE49-F238E27FC236}">
                <a16:creationId xmlns:a16="http://schemas.microsoft.com/office/drawing/2014/main" id="{8159833E-12D1-65DB-B2B2-C61247DEBB95}"/>
              </a:ext>
            </a:extLst>
          </p:cNvPr>
          <p:cNvPicPr>
            <a:picLocks noChangeAspect="1"/>
          </p:cNvPicPr>
          <p:nvPr/>
        </p:nvPicPr>
        <p:blipFill>
          <a:blip r:embed="rId4">
            <a:extLst>
              <a:ext uri="{28A0092B-C50C-407E-A947-70E740481C1C}">
                <a14:useLocalDpi xmlns:a14="http://schemas.microsoft.com/office/drawing/2010/main" val="0"/>
              </a:ext>
            </a:extLst>
          </a:blip>
          <a:srcRect l="38671"/>
          <a:stretch>
            <a:fillRect/>
          </a:stretch>
        </p:blipFill>
        <p:spPr>
          <a:xfrm>
            <a:off x="7003152" y="1130014"/>
            <a:ext cx="4598280" cy="4597971"/>
          </a:xfrm>
          <a:prstGeom prst="rect">
            <a:avLst/>
          </a:prstGeom>
          <a:ln>
            <a:noFill/>
          </a:ln>
          <a:effectLst>
            <a:outerShdw blurRad="292100" dist="139700" dir="2700000" algn="tl" rotWithShape="0">
              <a:srgbClr val="333333">
                <a:alpha val="65000"/>
              </a:srgbClr>
            </a:outerShdw>
          </a:effectLst>
        </p:spPr>
      </p:pic>
      <p:pic>
        <p:nvPicPr>
          <p:cNvPr id="3" name="Picture 5">
            <a:extLst>
              <a:ext uri="{FF2B5EF4-FFF2-40B4-BE49-F238E27FC236}">
                <a16:creationId xmlns:a16="http://schemas.microsoft.com/office/drawing/2014/main" id="{6F3B55D0-9658-A301-97AB-796A056EF90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1368836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2B466-F258-A48A-D1FC-E7074AB5471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114C186-9B23-2606-68EB-AAB565B3A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517" y="1228953"/>
            <a:ext cx="7957753" cy="5212081"/>
          </a:xfrm>
          <a:prstGeom prst="rect">
            <a:avLst/>
          </a:prstGeom>
        </p:spPr>
      </p:pic>
      <p:sp>
        <p:nvSpPr>
          <p:cNvPr id="13" name="TextBox 13">
            <a:extLst>
              <a:ext uri="{FF2B5EF4-FFF2-40B4-BE49-F238E27FC236}">
                <a16:creationId xmlns:a16="http://schemas.microsoft.com/office/drawing/2014/main" id="{ECF06E3E-EE5B-95F6-63B6-637EEF9C913E}"/>
              </a:ext>
            </a:extLst>
          </p:cNvPr>
          <p:cNvSpPr txBox="1"/>
          <p:nvPr/>
        </p:nvSpPr>
        <p:spPr>
          <a:xfrm>
            <a:off x="275563" y="343057"/>
            <a:ext cx="11640873" cy="820738"/>
          </a:xfrm>
          <a:prstGeom prst="rect">
            <a:avLst/>
          </a:prstGeom>
        </p:spPr>
        <p:txBody>
          <a:bodyPr wrap="square" lIns="0" tIns="0" rIns="0" bIns="0" rtlCol="0" anchor="t">
            <a:spAutoFit/>
          </a:bodyPr>
          <a:lstStyle/>
          <a:p>
            <a:pPr>
              <a:lnSpc>
                <a:spcPts val="3173"/>
              </a:lnSpc>
              <a:spcBef>
                <a:spcPct val="0"/>
              </a:spcBef>
            </a:pPr>
            <a:r>
              <a:rPr lang="en-US" sz="2800">
                <a:solidFill>
                  <a:srgbClr val="002060"/>
                </a:solidFill>
                <a:latin typeface="Montserrat"/>
              </a:rPr>
              <a:t>Kansas’ flu vaccination coverage </a:t>
            </a:r>
            <a:r>
              <a:rPr lang="en-US" sz="2800" u="sng">
                <a:solidFill>
                  <a:srgbClr val="002060"/>
                </a:solidFill>
                <a:latin typeface="Montserrat"/>
              </a:rPr>
              <a:t>fell from a high of 71.2% to </a:t>
            </a:r>
            <a:r>
              <a:rPr lang="en-US" sz="2800" b="1" u="sng">
                <a:solidFill>
                  <a:srgbClr val="C00000"/>
                </a:solidFill>
                <a:latin typeface="Montserrat"/>
              </a:rPr>
              <a:t>56.7%</a:t>
            </a:r>
            <a:r>
              <a:rPr lang="en-US" sz="2800" b="1" u="sng">
                <a:solidFill>
                  <a:srgbClr val="002060"/>
                </a:solidFill>
                <a:latin typeface="Montserrat"/>
              </a:rPr>
              <a:t> </a:t>
            </a:r>
            <a:r>
              <a:rPr lang="en-US" sz="2800">
                <a:solidFill>
                  <a:srgbClr val="002060"/>
                </a:solidFill>
                <a:latin typeface="Montserrat"/>
              </a:rPr>
              <a:t>in the most recent season with available data (2022)</a:t>
            </a:r>
          </a:p>
        </p:txBody>
      </p:sp>
      <p:sp>
        <p:nvSpPr>
          <p:cNvPr id="9" name="TextBox 8">
            <a:extLst>
              <a:ext uri="{FF2B5EF4-FFF2-40B4-BE49-F238E27FC236}">
                <a16:creationId xmlns:a16="http://schemas.microsoft.com/office/drawing/2014/main" id="{08D9844D-3A3F-CA7F-8C5E-23568F9209CC}"/>
              </a:ext>
            </a:extLst>
          </p:cNvPr>
          <p:cNvSpPr txBox="1"/>
          <p:nvPr/>
        </p:nvSpPr>
        <p:spPr>
          <a:xfrm>
            <a:off x="-49619" y="6506192"/>
            <a:ext cx="7215963" cy="461665"/>
          </a:xfrm>
          <a:prstGeom prst="rect">
            <a:avLst/>
          </a:prstGeom>
          <a:noFill/>
        </p:spPr>
        <p:txBody>
          <a:bodyPr wrap="square">
            <a:spAutoFit/>
          </a:bodyPr>
          <a:lstStyle/>
          <a:p>
            <a:r>
              <a:rPr lang="en-US" sz="1200" i="1"/>
              <a:t>Reference: </a:t>
            </a:r>
            <a:r>
              <a:rPr lang="en-US" sz="1200" i="1">
                <a:hlinkClick r:id="rId3"/>
              </a:rPr>
              <a:t>www.cdc.gov/fluvaxview/interactive/pregnant-women.html?CDC_AAref_Val=https://www.cdc.gov/flu/fluvaxview/interactive-pregnant-women.htm</a:t>
            </a:r>
            <a:endParaRPr lang="en-US" sz="1200" i="1"/>
          </a:p>
        </p:txBody>
      </p:sp>
      <p:pic>
        <p:nvPicPr>
          <p:cNvPr id="3" name="Picture 5">
            <a:extLst>
              <a:ext uri="{FF2B5EF4-FFF2-40B4-BE49-F238E27FC236}">
                <a16:creationId xmlns:a16="http://schemas.microsoft.com/office/drawing/2014/main" id="{AB3EBBBC-5CB7-B613-A48D-A235D75769B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2154950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34BE2-0EE6-B59E-7580-D8CF43C1AC2A}"/>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id="{B10EEBD6-E957-7C89-5E23-8330D047DA2C}"/>
              </a:ext>
            </a:extLst>
          </p:cNvPr>
          <p:cNvSpPr txBox="1"/>
          <p:nvPr/>
        </p:nvSpPr>
        <p:spPr>
          <a:xfrm>
            <a:off x="1487836" y="920330"/>
            <a:ext cx="9227874" cy="1231106"/>
          </a:xfrm>
          <a:prstGeom prst="rect">
            <a:avLst/>
          </a:prstGeom>
        </p:spPr>
        <p:txBody>
          <a:bodyPr wrap="square" lIns="0" tIns="0" rIns="0" bIns="0" rtlCol="0" anchor="t">
            <a:spAutoFit/>
          </a:bodyPr>
          <a:lstStyle/>
          <a:p>
            <a:pPr algn="ctr">
              <a:lnSpc>
                <a:spcPts val="3173"/>
              </a:lnSpc>
              <a:spcBef>
                <a:spcPct val="0"/>
              </a:spcBef>
            </a:pPr>
            <a:r>
              <a:rPr lang="en-US" sz="2800">
                <a:solidFill>
                  <a:srgbClr val="002060"/>
                </a:solidFill>
                <a:latin typeface="Montserrat"/>
              </a:rPr>
              <a:t>Kansas’ flu vaccination coverage </a:t>
            </a:r>
            <a:r>
              <a:rPr lang="en-US" sz="2800" u="sng">
                <a:solidFill>
                  <a:srgbClr val="002060"/>
                </a:solidFill>
                <a:latin typeface="Montserrat"/>
              </a:rPr>
              <a:t>fell from a high of 71.2% to </a:t>
            </a:r>
            <a:r>
              <a:rPr lang="en-US" sz="2800" b="1" u="sng">
                <a:solidFill>
                  <a:srgbClr val="C00000"/>
                </a:solidFill>
                <a:latin typeface="Montserrat"/>
              </a:rPr>
              <a:t>56.7%</a:t>
            </a:r>
            <a:r>
              <a:rPr lang="en-US" sz="2800" b="1" u="sng">
                <a:solidFill>
                  <a:srgbClr val="002060"/>
                </a:solidFill>
                <a:latin typeface="Montserrat"/>
              </a:rPr>
              <a:t> </a:t>
            </a:r>
            <a:r>
              <a:rPr lang="en-US" sz="2800">
                <a:solidFill>
                  <a:srgbClr val="002060"/>
                </a:solidFill>
                <a:latin typeface="Montserrat"/>
              </a:rPr>
              <a:t>in the most recent season with available data (2022)</a:t>
            </a:r>
          </a:p>
        </p:txBody>
      </p:sp>
      <p:sp>
        <p:nvSpPr>
          <p:cNvPr id="8" name="TextBox 13">
            <a:extLst>
              <a:ext uri="{FF2B5EF4-FFF2-40B4-BE49-F238E27FC236}">
                <a16:creationId xmlns:a16="http://schemas.microsoft.com/office/drawing/2014/main" id="{1C4AF4E0-5A9E-A48A-353D-AD78AA68A181}"/>
              </a:ext>
            </a:extLst>
          </p:cNvPr>
          <p:cNvSpPr txBox="1"/>
          <p:nvPr/>
        </p:nvSpPr>
        <p:spPr>
          <a:xfrm>
            <a:off x="2236918" y="2694132"/>
            <a:ext cx="7734401" cy="1816100"/>
          </a:xfrm>
          <a:prstGeom prst="roundRect">
            <a:avLst/>
          </a:prstGeom>
          <a:solidFill>
            <a:schemeClr val="tx2">
              <a:lumMod val="10000"/>
              <a:lumOff val="90000"/>
            </a:schemeClr>
          </a:solidFill>
          <a:ln>
            <a:solidFill>
              <a:srgbClr val="3B64AF"/>
            </a:solidFill>
          </a:ln>
          <a:effectLst>
            <a:outerShdw blurRad="63500" sx="102000" sy="102000" algn="ctr" rotWithShape="0">
              <a:prstClr val="black">
                <a:alpha val="40000"/>
              </a:prstClr>
            </a:outerShdw>
          </a:effectLst>
        </p:spPr>
        <p:txBody>
          <a:bodyPr wrap="square" lIns="0" tIns="0" rIns="0" bIns="0" rtlCol="0" anchor="t">
            <a:spAutoFit/>
          </a:bodyPr>
          <a:lstStyle/>
          <a:p>
            <a:pPr algn="ctr">
              <a:lnSpc>
                <a:spcPts val="3173"/>
              </a:lnSpc>
              <a:spcBef>
                <a:spcPct val="0"/>
              </a:spcBef>
            </a:pPr>
            <a:r>
              <a:rPr lang="en-US" sz="2800" b="1">
                <a:solidFill>
                  <a:srgbClr val="002060"/>
                </a:solidFill>
              </a:rPr>
              <a:t>Important Note:</a:t>
            </a:r>
          </a:p>
          <a:p>
            <a:pPr algn="ctr">
              <a:lnSpc>
                <a:spcPts val="3173"/>
              </a:lnSpc>
              <a:spcBef>
                <a:spcPct val="0"/>
              </a:spcBef>
            </a:pPr>
            <a:r>
              <a:rPr lang="en-US" sz="2800" b="1" i="1">
                <a:solidFill>
                  <a:srgbClr val="002060"/>
                </a:solidFill>
              </a:rPr>
              <a:t>During</a:t>
            </a:r>
            <a:r>
              <a:rPr lang="en-US" sz="2800" b="1">
                <a:solidFill>
                  <a:srgbClr val="002060"/>
                </a:solidFill>
              </a:rPr>
              <a:t> pregnancy </a:t>
            </a:r>
            <a:r>
              <a:rPr lang="en-US" sz="2800">
                <a:solidFill>
                  <a:srgbClr val="002060"/>
                </a:solidFill>
              </a:rPr>
              <a:t>is the ideal time to start talking with the mother about vaccinating the baby after delivery.</a:t>
            </a:r>
          </a:p>
        </p:txBody>
      </p:sp>
      <p:pic>
        <p:nvPicPr>
          <p:cNvPr id="3" name="Picture 5">
            <a:extLst>
              <a:ext uri="{FF2B5EF4-FFF2-40B4-BE49-F238E27FC236}">
                <a16:creationId xmlns:a16="http://schemas.microsoft.com/office/drawing/2014/main" id="{C897BD0E-7605-3978-3C6A-CA5426D8320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329462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040FC2EE-A6F2-E09C-F968-8AB43347E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82F886-BA06-3F0D-20CB-E7EC43DF52C3}"/>
              </a:ext>
            </a:extLst>
          </p:cNvPr>
          <p:cNvSpPr>
            <a:spLocks noGrp="1"/>
          </p:cNvSpPr>
          <p:nvPr>
            <p:ph type="ctrTitle"/>
          </p:nvPr>
        </p:nvSpPr>
        <p:spPr>
          <a:xfrm>
            <a:off x="1390062" y="1909665"/>
            <a:ext cx="9411875" cy="3038670"/>
          </a:xfrm>
          <a:solidFill>
            <a:srgbClr val="FFC000"/>
          </a:solidFill>
          <a:ln>
            <a:solidFill>
              <a:schemeClr val="accent1"/>
            </a:solidFill>
          </a:ln>
          <a:effectLst>
            <a:outerShdw blurRad="50800" dist="38100" dir="2700000" algn="tl" rotWithShape="0">
              <a:prstClr val="black">
                <a:alpha val="40000"/>
              </a:prstClr>
            </a:outerShdw>
          </a:effectLst>
        </p:spPr>
        <p:txBody>
          <a:bodyPr lIns="457200" tIns="457200" rIns="457200" bIns="457200">
            <a:normAutofit fontScale="90000"/>
          </a:bodyPr>
          <a:lstStyle/>
          <a:p>
            <a:pPr algn="l"/>
            <a:r>
              <a:rPr lang="en-US" b="1" dirty="0">
                <a:solidFill>
                  <a:srgbClr val="002060"/>
                </a:solidFill>
              </a:rPr>
              <a:t>Lesson 4: </a:t>
            </a:r>
            <a:br>
              <a:rPr lang="en-US" b="1" dirty="0">
                <a:solidFill>
                  <a:srgbClr val="002060"/>
                </a:solidFill>
              </a:rPr>
            </a:br>
            <a:r>
              <a:rPr lang="en-US" b="1" dirty="0">
                <a:solidFill>
                  <a:srgbClr val="002060"/>
                </a:solidFill>
              </a:rPr>
              <a:t>Start with a more effective recommendation.</a:t>
            </a:r>
          </a:p>
        </p:txBody>
      </p:sp>
      <p:pic>
        <p:nvPicPr>
          <p:cNvPr id="3" name="Picture 5">
            <a:extLst>
              <a:ext uri="{FF2B5EF4-FFF2-40B4-BE49-F238E27FC236}">
                <a16:creationId xmlns:a16="http://schemas.microsoft.com/office/drawing/2014/main" id="{54BCEB38-71A3-BD3A-FA3A-60604B54D6D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2313198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555A3-18E9-0337-1AC4-46F61CA72AA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E0D7D08-B02F-DC4A-3184-957EE0C87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942"/>
            <a:ext cx="12192000" cy="3335079"/>
          </a:xfrm>
          <a:prstGeom prst="rect">
            <a:avLst/>
          </a:prstGeom>
        </p:spPr>
      </p:pic>
      <p:sp>
        <p:nvSpPr>
          <p:cNvPr id="3" name="TextBox 2">
            <a:extLst>
              <a:ext uri="{FF2B5EF4-FFF2-40B4-BE49-F238E27FC236}">
                <a16:creationId xmlns:a16="http://schemas.microsoft.com/office/drawing/2014/main" id="{604392BD-23E2-6170-0C30-A8E990AAFA03}"/>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Walk the walk</a:t>
            </a:r>
          </a:p>
        </p:txBody>
      </p:sp>
      <p:sp>
        <p:nvSpPr>
          <p:cNvPr id="9" name="TextBox 8">
            <a:extLst>
              <a:ext uri="{FF2B5EF4-FFF2-40B4-BE49-F238E27FC236}">
                <a16:creationId xmlns:a16="http://schemas.microsoft.com/office/drawing/2014/main" id="{BB337677-A08B-B9DC-E7AD-C16FB2E011F3}"/>
              </a:ext>
            </a:extLst>
          </p:cNvPr>
          <p:cNvSpPr txBox="1"/>
          <p:nvPr/>
        </p:nvSpPr>
        <p:spPr>
          <a:xfrm>
            <a:off x="1742671" y="4195733"/>
            <a:ext cx="8706657" cy="2031325"/>
          </a:xfrm>
          <a:prstGeom prst="rect">
            <a:avLst/>
          </a:prstGeom>
          <a:noFill/>
        </p:spPr>
        <p:txBody>
          <a:bodyPr wrap="square">
            <a:spAutoFit/>
          </a:bodyPr>
          <a:lstStyle/>
          <a:p>
            <a:r>
              <a:rPr lang="en-US">
                <a:solidFill>
                  <a:srgbClr val="002060"/>
                </a:solidFill>
              </a:rPr>
              <a:t>Make sure the entire staff is vaccinated. Make it easy, make it fun...a lot of sites make it mandatory. This is important to the function of the office (it's so hard to deal with staff absenteeism during flu season) and to patient safety. We certainly don't want to spread influenza to our patients and their families!</a:t>
            </a:r>
          </a:p>
          <a:p>
            <a:endParaRPr lang="en-US">
              <a:solidFill>
                <a:srgbClr val="002060"/>
              </a:solidFill>
            </a:endParaRPr>
          </a:p>
          <a:p>
            <a:r>
              <a:rPr lang="en-US">
                <a:solidFill>
                  <a:srgbClr val="002060"/>
                </a:solidFill>
              </a:rPr>
              <a:t>Also, it's very difficult for unvaccinated providers to effectively recommend the vaccine.</a:t>
            </a:r>
            <a:br>
              <a:rPr lang="en-US" b="1" i="0">
                <a:solidFill>
                  <a:srgbClr val="002060"/>
                </a:solidFill>
                <a:effectLst/>
                <a:latin typeface="Inter"/>
              </a:rPr>
            </a:br>
            <a:endParaRPr lang="en-US">
              <a:solidFill>
                <a:srgbClr val="002060"/>
              </a:solidFill>
            </a:endParaRPr>
          </a:p>
        </p:txBody>
      </p:sp>
      <p:pic>
        <p:nvPicPr>
          <p:cNvPr id="2" name="Picture 5">
            <a:extLst>
              <a:ext uri="{FF2B5EF4-FFF2-40B4-BE49-F238E27FC236}">
                <a16:creationId xmlns:a16="http://schemas.microsoft.com/office/drawing/2014/main" id="{35A74275-4B21-CFA7-BF25-CE0CC509779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722305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29181-C942-B588-BD87-B1D2A2C88E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79EA5F-E8BC-EE9B-B544-5F43A7D59AA7}"/>
              </a:ext>
            </a:extLst>
          </p:cNvPr>
          <p:cNvSpPr txBox="1"/>
          <p:nvPr/>
        </p:nvSpPr>
        <p:spPr>
          <a:xfrm>
            <a:off x="0" y="0"/>
            <a:ext cx="12192000" cy="1169551"/>
          </a:xfrm>
          <a:prstGeom prst="rect">
            <a:avLst/>
          </a:prstGeom>
          <a:solidFill>
            <a:srgbClr val="3B64AF"/>
          </a:solidFill>
        </p:spPr>
        <p:txBody>
          <a:bodyPr wrap="square">
            <a:spAutoFit/>
          </a:bodyPr>
          <a:lstStyle/>
          <a:p>
            <a:pPr algn="ctr"/>
            <a:r>
              <a:rPr lang="en-US" sz="3500" b="1">
                <a:solidFill>
                  <a:srgbClr val="F8BD16"/>
                </a:solidFill>
              </a:rPr>
              <a:t>Making the flu vaccine recommendation:</a:t>
            </a:r>
          </a:p>
          <a:p>
            <a:pPr algn="ctr"/>
            <a:r>
              <a:rPr lang="en-US" sz="3500" b="1">
                <a:solidFill>
                  <a:srgbClr val="F8BD16"/>
                </a:solidFill>
              </a:rPr>
              <a:t>When? Why? How?</a:t>
            </a:r>
          </a:p>
        </p:txBody>
      </p:sp>
      <p:sp>
        <p:nvSpPr>
          <p:cNvPr id="4" name="TextBox 3">
            <a:extLst>
              <a:ext uri="{FF2B5EF4-FFF2-40B4-BE49-F238E27FC236}">
                <a16:creationId xmlns:a16="http://schemas.microsoft.com/office/drawing/2014/main" id="{20DC91BE-6EA4-12EB-ADD5-98A81BA5BBEC}"/>
              </a:ext>
            </a:extLst>
          </p:cNvPr>
          <p:cNvSpPr txBox="1"/>
          <p:nvPr/>
        </p:nvSpPr>
        <p:spPr>
          <a:xfrm>
            <a:off x="198690" y="1390769"/>
            <a:ext cx="11794619" cy="1015663"/>
          </a:xfrm>
          <a:prstGeom prst="rect">
            <a:avLst/>
          </a:prstGeom>
          <a:noFill/>
        </p:spPr>
        <p:txBody>
          <a:bodyPr wrap="square">
            <a:spAutoFit/>
          </a:bodyPr>
          <a:lstStyle/>
          <a:p>
            <a:pPr fontAlgn="auto" latinLnBrk="0">
              <a:buNone/>
            </a:pPr>
            <a:r>
              <a:rPr lang="en-US" sz="2000" b="0">
                <a:solidFill>
                  <a:srgbClr val="002060"/>
                </a:solidFill>
                <a:effectLst/>
              </a:rPr>
              <a:t>Balancing considerations regarding the unpredictability of timing of onset of the influenza season and concerns that vaccine-induced immunity might wane over the course of a season, particularly for older adults, vaccination is recommended to be offered </a:t>
            </a:r>
            <a:r>
              <a:rPr lang="en-US" sz="2000" b="1">
                <a:solidFill>
                  <a:srgbClr val="FF9900"/>
                </a:solidFill>
                <a:effectLst/>
              </a:rPr>
              <a:t>by the end of October</a:t>
            </a:r>
            <a:r>
              <a:rPr lang="en-US" sz="2000" b="0">
                <a:solidFill>
                  <a:schemeClr val="accent2">
                    <a:lumMod val="75000"/>
                  </a:schemeClr>
                </a:solidFill>
                <a:effectLst/>
              </a:rPr>
              <a:t>.</a:t>
            </a:r>
            <a:endParaRPr lang="en-US" sz="2000"/>
          </a:p>
        </p:txBody>
      </p:sp>
      <p:pic>
        <p:nvPicPr>
          <p:cNvPr id="7" name="Picture 6">
            <a:extLst>
              <a:ext uri="{FF2B5EF4-FFF2-40B4-BE49-F238E27FC236}">
                <a16:creationId xmlns:a16="http://schemas.microsoft.com/office/drawing/2014/main" id="{1BEE608A-B94C-DEF2-7EB3-96C5264BF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90" y="2687381"/>
            <a:ext cx="4597950" cy="3065300"/>
          </a:xfrm>
          <a:prstGeom prst="rect">
            <a:avLst/>
          </a:prstGeom>
        </p:spPr>
      </p:pic>
      <p:sp>
        <p:nvSpPr>
          <p:cNvPr id="9" name="TextBox 8">
            <a:extLst>
              <a:ext uri="{FF2B5EF4-FFF2-40B4-BE49-F238E27FC236}">
                <a16:creationId xmlns:a16="http://schemas.microsoft.com/office/drawing/2014/main" id="{5B465DB7-3109-5D59-0156-192A1C28A58C}"/>
              </a:ext>
            </a:extLst>
          </p:cNvPr>
          <p:cNvSpPr txBox="1"/>
          <p:nvPr/>
        </p:nvSpPr>
        <p:spPr>
          <a:xfrm>
            <a:off x="5052943" y="2687381"/>
            <a:ext cx="6735933" cy="4031873"/>
          </a:xfrm>
          <a:prstGeom prst="rect">
            <a:avLst/>
          </a:prstGeom>
          <a:noFill/>
        </p:spPr>
        <p:txBody>
          <a:bodyPr wrap="square">
            <a:spAutoFit/>
          </a:bodyPr>
          <a:lstStyle/>
          <a:p>
            <a:pPr fontAlgn="auto">
              <a:buNone/>
            </a:pPr>
            <a:r>
              <a:rPr lang="en-US" sz="2000" b="1">
                <a:solidFill>
                  <a:srgbClr val="002060"/>
                </a:solidFill>
                <a:effectLst/>
              </a:rPr>
              <a:t>For pregnant women</a:t>
            </a:r>
            <a:r>
              <a:rPr lang="en-US" sz="2000" b="0">
                <a:solidFill>
                  <a:srgbClr val="002060"/>
                </a:solidFill>
                <a:effectLst/>
              </a:rPr>
              <a:t>: Give injectable flu vaccine soon after vaccine becomes available. ACOG, CDC, and ACIP recommend that pregnant women get vaccinated during any trimester of their pregnancy.</a:t>
            </a:r>
          </a:p>
          <a:p>
            <a:pPr fontAlgn="auto">
              <a:buNone/>
            </a:pPr>
            <a:r>
              <a:rPr lang="en-US" sz="2000" b="1">
                <a:solidFill>
                  <a:srgbClr val="002060"/>
                </a:solidFill>
                <a:effectLst/>
              </a:rPr>
              <a:t>For nonpregnant adults:</a:t>
            </a:r>
            <a:r>
              <a:rPr lang="en-US" sz="2000" b="0">
                <a:solidFill>
                  <a:srgbClr val="002060"/>
                </a:solidFill>
                <a:effectLst/>
              </a:rPr>
              <a:t> Early vaccination (in July and August) should be avoided unless there is concern that later vaccination might not be possible. </a:t>
            </a:r>
          </a:p>
          <a:p>
            <a:pPr fontAlgn="auto">
              <a:buNone/>
            </a:pPr>
            <a:r>
              <a:rPr lang="en-US" sz="2000" b="1">
                <a:solidFill>
                  <a:srgbClr val="002060"/>
                </a:solidFill>
                <a:effectLst/>
              </a:rPr>
              <a:t>For children who need 2 doses*</a:t>
            </a:r>
            <a:r>
              <a:rPr lang="en-US" sz="2000" b="0">
                <a:solidFill>
                  <a:srgbClr val="002060"/>
                </a:solidFill>
                <a:effectLst/>
              </a:rPr>
              <a:t>: Give the 1st dose as soon as possible after vaccine becomes available to allow the second dose (which must be administered ≥4 weeks later) to be received by the end of October.            </a:t>
            </a:r>
          </a:p>
          <a:p>
            <a:pPr>
              <a:buNone/>
            </a:pPr>
            <a:br>
              <a:rPr lang="en-US" b="0" i="0">
                <a:solidFill>
                  <a:srgbClr val="000000"/>
                </a:solidFill>
                <a:effectLst/>
              </a:rPr>
            </a:br>
            <a:endParaRPr lang="en-US"/>
          </a:p>
        </p:txBody>
      </p:sp>
      <p:sp>
        <p:nvSpPr>
          <p:cNvPr id="11" name="TextBox 10">
            <a:extLst>
              <a:ext uri="{FF2B5EF4-FFF2-40B4-BE49-F238E27FC236}">
                <a16:creationId xmlns:a16="http://schemas.microsoft.com/office/drawing/2014/main" id="{49EEC84F-ED43-51EE-B748-E6F0F95F0667}"/>
              </a:ext>
            </a:extLst>
          </p:cNvPr>
          <p:cNvSpPr txBox="1"/>
          <p:nvPr/>
        </p:nvSpPr>
        <p:spPr>
          <a:xfrm>
            <a:off x="198690" y="5821507"/>
            <a:ext cx="4697775" cy="1446550"/>
          </a:xfrm>
          <a:prstGeom prst="rect">
            <a:avLst/>
          </a:prstGeom>
          <a:noFill/>
        </p:spPr>
        <p:txBody>
          <a:bodyPr wrap="square">
            <a:spAutoFit/>
          </a:bodyPr>
          <a:lstStyle/>
          <a:p>
            <a:pPr fontAlgn="auto" latinLnBrk="0">
              <a:buNone/>
            </a:pPr>
            <a:r>
              <a:rPr lang="en-US" sz="1400" b="1">
                <a:solidFill>
                  <a:srgbClr val="002060"/>
                </a:solidFill>
                <a:effectLst/>
                <a:latin typeface="inherit"/>
              </a:rPr>
              <a:t>*Which children need 2 doses? </a:t>
            </a:r>
            <a:br>
              <a:rPr lang="en-US" sz="1400" b="0">
                <a:solidFill>
                  <a:srgbClr val="002060"/>
                </a:solidFill>
                <a:effectLst/>
                <a:latin typeface="inherit"/>
              </a:rPr>
            </a:br>
            <a:r>
              <a:rPr lang="en-US" sz="1400" b="0">
                <a:solidFill>
                  <a:srgbClr val="002060"/>
                </a:solidFill>
                <a:effectLst/>
                <a:latin typeface="inherit"/>
              </a:rPr>
              <a:t>Children aged 6 months through 8 years who have never received flu vaccine or who have not previously received a lifetime total of ≥2 doses.</a:t>
            </a:r>
          </a:p>
          <a:p>
            <a:pPr>
              <a:buNone/>
            </a:pPr>
            <a:br>
              <a:rPr lang="en-US" sz="1600" b="0" i="0">
                <a:solidFill>
                  <a:srgbClr val="000000"/>
                </a:solidFill>
                <a:effectLst/>
                <a:latin typeface="Inter"/>
              </a:rPr>
            </a:br>
            <a:endParaRPr lang="en-US" sz="1600"/>
          </a:p>
        </p:txBody>
      </p:sp>
      <p:pic>
        <p:nvPicPr>
          <p:cNvPr id="12" name="Picture 5">
            <a:extLst>
              <a:ext uri="{FF2B5EF4-FFF2-40B4-BE49-F238E27FC236}">
                <a16:creationId xmlns:a16="http://schemas.microsoft.com/office/drawing/2014/main" id="{82DFC46A-35BF-03BE-EC78-8818C7341C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481602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689881E-D7F7-0824-45F8-D135507168A1}"/>
              </a:ext>
            </a:extLst>
          </p:cNvPr>
          <p:cNvGraphicFramePr>
            <a:graphicFrameLocks noGrp="1"/>
          </p:cNvGraphicFramePr>
          <p:nvPr>
            <p:extLst>
              <p:ext uri="{D42A27DB-BD31-4B8C-83A1-F6EECF244321}">
                <p14:modId xmlns:p14="http://schemas.microsoft.com/office/powerpoint/2010/main" val="2732591156"/>
              </p:ext>
            </p:extLst>
          </p:nvPr>
        </p:nvGraphicFramePr>
        <p:xfrm>
          <a:off x="1436077" y="1133231"/>
          <a:ext cx="9333299" cy="4591092"/>
        </p:xfrm>
        <a:graphic>
          <a:graphicData uri="http://schemas.openxmlformats.org/drawingml/2006/table">
            <a:tbl>
              <a:tblPr firstRow="1" bandRow="1">
                <a:tableStyleId>{5C22544A-7EE6-4342-B048-85BDC9FD1C3A}</a:tableStyleId>
              </a:tblPr>
              <a:tblGrid>
                <a:gridCol w="2965879">
                  <a:extLst>
                    <a:ext uri="{9D8B030D-6E8A-4147-A177-3AD203B41FA5}">
                      <a16:colId xmlns:a16="http://schemas.microsoft.com/office/drawing/2014/main" val="2439499172"/>
                    </a:ext>
                  </a:extLst>
                </a:gridCol>
                <a:gridCol w="3183710">
                  <a:extLst>
                    <a:ext uri="{9D8B030D-6E8A-4147-A177-3AD203B41FA5}">
                      <a16:colId xmlns:a16="http://schemas.microsoft.com/office/drawing/2014/main" val="1250834407"/>
                    </a:ext>
                  </a:extLst>
                </a:gridCol>
                <a:gridCol w="3183710">
                  <a:extLst>
                    <a:ext uri="{9D8B030D-6E8A-4147-A177-3AD203B41FA5}">
                      <a16:colId xmlns:a16="http://schemas.microsoft.com/office/drawing/2014/main" val="371779274"/>
                    </a:ext>
                  </a:extLst>
                </a:gridCol>
              </a:tblGrid>
              <a:tr h="417372">
                <a:tc>
                  <a:txBody>
                    <a:bodyPr/>
                    <a:lstStyle/>
                    <a:p>
                      <a:pPr algn="ctr"/>
                      <a:r>
                        <a:rPr lang="en-US"/>
                        <a:t>Signs and Symptoms </a:t>
                      </a:r>
                    </a:p>
                  </a:txBody>
                  <a:tcPr>
                    <a:solidFill>
                      <a:srgbClr val="0070C0"/>
                    </a:solidFill>
                  </a:tcPr>
                </a:tc>
                <a:tc>
                  <a:txBody>
                    <a:bodyPr/>
                    <a:lstStyle/>
                    <a:p>
                      <a:pPr algn="ctr"/>
                      <a:r>
                        <a:rPr lang="en-US"/>
                        <a:t>Cold</a:t>
                      </a:r>
                    </a:p>
                  </a:txBody>
                  <a:tcPr>
                    <a:solidFill>
                      <a:srgbClr val="0070C0"/>
                    </a:solidFill>
                  </a:tcPr>
                </a:tc>
                <a:tc>
                  <a:txBody>
                    <a:bodyPr/>
                    <a:lstStyle/>
                    <a:p>
                      <a:pPr algn="ctr"/>
                      <a:r>
                        <a:rPr lang="en-US"/>
                        <a:t>Flu</a:t>
                      </a:r>
                    </a:p>
                  </a:txBody>
                  <a:tcPr>
                    <a:solidFill>
                      <a:srgbClr val="0070C0"/>
                    </a:solidFill>
                  </a:tcPr>
                </a:tc>
                <a:extLst>
                  <a:ext uri="{0D108BD9-81ED-4DB2-BD59-A6C34878D82A}">
                    <a16:rowId xmlns:a16="http://schemas.microsoft.com/office/drawing/2014/main" val="4237681732"/>
                  </a:ext>
                </a:extLst>
              </a:tr>
              <a:tr h="417372">
                <a:tc>
                  <a:txBody>
                    <a:bodyPr/>
                    <a:lstStyle/>
                    <a:p>
                      <a:pPr algn="ctr"/>
                      <a:r>
                        <a:rPr lang="en-US" b="1"/>
                        <a:t>Symptom Onset</a:t>
                      </a:r>
                    </a:p>
                  </a:txBody>
                  <a:tcPr/>
                </a:tc>
                <a:tc>
                  <a:txBody>
                    <a:bodyPr/>
                    <a:lstStyle/>
                    <a:p>
                      <a:pPr algn="ctr"/>
                      <a:r>
                        <a:rPr lang="en-US"/>
                        <a:t>Gradual</a:t>
                      </a:r>
                    </a:p>
                  </a:txBody>
                  <a:tcPr/>
                </a:tc>
                <a:tc>
                  <a:txBody>
                    <a:bodyPr/>
                    <a:lstStyle/>
                    <a:p>
                      <a:pPr algn="ctr"/>
                      <a:r>
                        <a:rPr lang="en-US"/>
                        <a:t>Abrupt</a:t>
                      </a:r>
                    </a:p>
                  </a:txBody>
                  <a:tcPr/>
                </a:tc>
                <a:extLst>
                  <a:ext uri="{0D108BD9-81ED-4DB2-BD59-A6C34878D82A}">
                    <a16:rowId xmlns:a16="http://schemas.microsoft.com/office/drawing/2014/main" val="2197852978"/>
                  </a:ext>
                </a:extLst>
              </a:tr>
              <a:tr h="417372">
                <a:tc>
                  <a:txBody>
                    <a:bodyPr/>
                    <a:lstStyle/>
                    <a:p>
                      <a:pPr algn="ctr"/>
                      <a:r>
                        <a:rPr lang="en-US" b="1"/>
                        <a:t>Fever</a:t>
                      </a:r>
                    </a:p>
                  </a:txBody>
                  <a:tcPr/>
                </a:tc>
                <a:tc>
                  <a:txBody>
                    <a:bodyPr/>
                    <a:lstStyle/>
                    <a:p>
                      <a:pPr algn="ctr"/>
                      <a:r>
                        <a:rPr lang="en-US"/>
                        <a:t>Rare</a:t>
                      </a:r>
                    </a:p>
                  </a:txBody>
                  <a:tcPr/>
                </a:tc>
                <a:tc>
                  <a:txBody>
                    <a:bodyPr/>
                    <a:lstStyle/>
                    <a:p>
                      <a:pPr algn="ctr"/>
                      <a:r>
                        <a:rPr lang="en-US"/>
                        <a:t>Usual</a:t>
                      </a:r>
                    </a:p>
                  </a:txBody>
                  <a:tcPr/>
                </a:tc>
                <a:extLst>
                  <a:ext uri="{0D108BD9-81ED-4DB2-BD59-A6C34878D82A}">
                    <a16:rowId xmlns:a16="http://schemas.microsoft.com/office/drawing/2014/main" val="1696744802"/>
                  </a:ext>
                </a:extLst>
              </a:tr>
              <a:tr h="417372">
                <a:tc>
                  <a:txBody>
                    <a:bodyPr/>
                    <a:lstStyle/>
                    <a:p>
                      <a:pPr algn="ctr"/>
                      <a:r>
                        <a:rPr lang="en-US" b="1"/>
                        <a:t>Aches</a:t>
                      </a:r>
                    </a:p>
                  </a:txBody>
                  <a:tcPr/>
                </a:tc>
                <a:tc>
                  <a:txBody>
                    <a:bodyPr/>
                    <a:lstStyle/>
                    <a:p>
                      <a:pPr algn="ctr"/>
                      <a:r>
                        <a:rPr lang="en-US"/>
                        <a:t>Slight</a:t>
                      </a:r>
                    </a:p>
                  </a:txBody>
                  <a:tcPr/>
                </a:tc>
                <a:tc>
                  <a:txBody>
                    <a:bodyPr/>
                    <a:lstStyle/>
                    <a:p>
                      <a:pPr algn="ctr"/>
                      <a:r>
                        <a:rPr lang="en-US"/>
                        <a:t>Usual</a:t>
                      </a:r>
                    </a:p>
                  </a:txBody>
                  <a:tcPr/>
                </a:tc>
                <a:extLst>
                  <a:ext uri="{0D108BD9-81ED-4DB2-BD59-A6C34878D82A}">
                    <a16:rowId xmlns:a16="http://schemas.microsoft.com/office/drawing/2014/main" val="3515130125"/>
                  </a:ext>
                </a:extLst>
              </a:tr>
              <a:tr h="417372">
                <a:tc>
                  <a:txBody>
                    <a:bodyPr/>
                    <a:lstStyle/>
                    <a:p>
                      <a:pPr algn="ctr"/>
                      <a:r>
                        <a:rPr lang="en-US" b="1"/>
                        <a:t>Chills</a:t>
                      </a:r>
                    </a:p>
                  </a:txBody>
                  <a:tcPr/>
                </a:tc>
                <a:tc>
                  <a:txBody>
                    <a:bodyPr/>
                    <a:lstStyle/>
                    <a:p>
                      <a:pPr algn="ctr"/>
                      <a:r>
                        <a:rPr lang="en-US"/>
                        <a:t>Uncommon</a:t>
                      </a:r>
                    </a:p>
                  </a:txBody>
                  <a:tcPr/>
                </a:tc>
                <a:tc>
                  <a:txBody>
                    <a:bodyPr/>
                    <a:lstStyle/>
                    <a:p>
                      <a:pPr algn="ctr"/>
                      <a:r>
                        <a:rPr lang="en-US"/>
                        <a:t>Fairly Common</a:t>
                      </a:r>
                    </a:p>
                  </a:txBody>
                  <a:tcPr/>
                </a:tc>
                <a:extLst>
                  <a:ext uri="{0D108BD9-81ED-4DB2-BD59-A6C34878D82A}">
                    <a16:rowId xmlns:a16="http://schemas.microsoft.com/office/drawing/2014/main" val="4146004342"/>
                  </a:ext>
                </a:extLst>
              </a:tr>
              <a:tr h="417372">
                <a:tc>
                  <a:txBody>
                    <a:bodyPr/>
                    <a:lstStyle/>
                    <a:p>
                      <a:pPr algn="ctr"/>
                      <a:r>
                        <a:rPr lang="en-US" b="1"/>
                        <a:t>Fatigue, weakness</a:t>
                      </a:r>
                    </a:p>
                  </a:txBody>
                  <a:tcPr/>
                </a:tc>
                <a:tc>
                  <a:txBody>
                    <a:bodyPr/>
                    <a:lstStyle/>
                    <a:p>
                      <a:pPr algn="ctr"/>
                      <a:r>
                        <a:rPr lang="en-US"/>
                        <a:t>Sometimes</a:t>
                      </a:r>
                    </a:p>
                  </a:txBody>
                  <a:tcPr/>
                </a:tc>
                <a:tc>
                  <a:txBody>
                    <a:bodyPr/>
                    <a:lstStyle/>
                    <a:p>
                      <a:pPr algn="ctr"/>
                      <a:r>
                        <a:rPr lang="en-US"/>
                        <a:t>Usual</a:t>
                      </a:r>
                    </a:p>
                  </a:txBody>
                  <a:tcPr/>
                </a:tc>
                <a:extLst>
                  <a:ext uri="{0D108BD9-81ED-4DB2-BD59-A6C34878D82A}">
                    <a16:rowId xmlns:a16="http://schemas.microsoft.com/office/drawing/2014/main" val="3779119269"/>
                  </a:ext>
                </a:extLst>
              </a:tr>
              <a:tr h="417372">
                <a:tc>
                  <a:txBody>
                    <a:bodyPr/>
                    <a:lstStyle/>
                    <a:p>
                      <a:pPr algn="ctr"/>
                      <a:r>
                        <a:rPr lang="en-US" b="1"/>
                        <a:t>Sneezing</a:t>
                      </a:r>
                    </a:p>
                  </a:txBody>
                  <a:tcPr/>
                </a:tc>
                <a:tc>
                  <a:txBody>
                    <a:bodyPr/>
                    <a:lstStyle/>
                    <a:p>
                      <a:pPr algn="ctr"/>
                      <a:r>
                        <a:rPr lang="en-US"/>
                        <a:t>Common</a:t>
                      </a:r>
                    </a:p>
                  </a:txBody>
                  <a:tcPr/>
                </a:tc>
                <a:tc>
                  <a:txBody>
                    <a:bodyPr/>
                    <a:lstStyle/>
                    <a:p>
                      <a:pPr algn="ctr"/>
                      <a:r>
                        <a:rPr lang="en-US"/>
                        <a:t>Sometimes</a:t>
                      </a:r>
                    </a:p>
                  </a:txBody>
                  <a:tcPr/>
                </a:tc>
                <a:extLst>
                  <a:ext uri="{0D108BD9-81ED-4DB2-BD59-A6C34878D82A}">
                    <a16:rowId xmlns:a16="http://schemas.microsoft.com/office/drawing/2014/main" val="3773641763"/>
                  </a:ext>
                </a:extLst>
              </a:tr>
              <a:tr h="417372">
                <a:tc>
                  <a:txBody>
                    <a:bodyPr/>
                    <a:lstStyle/>
                    <a:p>
                      <a:pPr algn="ctr"/>
                      <a:r>
                        <a:rPr lang="en-US" b="1"/>
                        <a:t>Chest discomfort, cough</a:t>
                      </a:r>
                    </a:p>
                  </a:txBody>
                  <a:tcPr/>
                </a:tc>
                <a:tc>
                  <a:txBody>
                    <a:bodyPr/>
                    <a:lstStyle/>
                    <a:p>
                      <a:pPr algn="ctr"/>
                      <a:r>
                        <a:rPr lang="en-US"/>
                        <a:t>Mild to moderate</a:t>
                      </a:r>
                    </a:p>
                  </a:txBody>
                  <a:tcPr/>
                </a:tc>
                <a:tc>
                  <a:txBody>
                    <a:bodyPr/>
                    <a:lstStyle/>
                    <a:p>
                      <a:pPr algn="ctr"/>
                      <a:r>
                        <a:rPr lang="en-US"/>
                        <a:t>Common</a:t>
                      </a:r>
                    </a:p>
                  </a:txBody>
                  <a:tcPr/>
                </a:tc>
                <a:extLst>
                  <a:ext uri="{0D108BD9-81ED-4DB2-BD59-A6C34878D82A}">
                    <a16:rowId xmlns:a16="http://schemas.microsoft.com/office/drawing/2014/main" val="4092113995"/>
                  </a:ext>
                </a:extLst>
              </a:tr>
              <a:tr h="417372">
                <a:tc>
                  <a:txBody>
                    <a:bodyPr/>
                    <a:lstStyle/>
                    <a:p>
                      <a:pPr algn="ctr"/>
                      <a:r>
                        <a:rPr lang="en-US" b="1"/>
                        <a:t>Stuffy nose</a:t>
                      </a:r>
                    </a:p>
                  </a:txBody>
                  <a:tcPr/>
                </a:tc>
                <a:tc>
                  <a:txBody>
                    <a:bodyPr/>
                    <a:lstStyle/>
                    <a:p>
                      <a:pPr algn="ctr"/>
                      <a:r>
                        <a:rPr lang="en-US"/>
                        <a:t>Common</a:t>
                      </a:r>
                    </a:p>
                  </a:txBody>
                  <a:tcPr/>
                </a:tc>
                <a:tc>
                  <a:txBody>
                    <a:bodyPr/>
                    <a:lstStyle/>
                    <a:p>
                      <a:pPr algn="ctr"/>
                      <a:r>
                        <a:rPr lang="en-US"/>
                        <a:t>Sometimes</a:t>
                      </a:r>
                    </a:p>
                  </a:txBody>
                  <a:tcPr/>
                </a:tc>
                <a:extLst>
                  <a:ext uri="{0D108BD9-81ED-4DB2-BD59-A6C34878D82A}">
                    <a16:rowId xmlns:a16="http://schemas.microsoft.com/office/drawing/2014/main" val="2482250296"/>
                  </a:ext>
                </a:extLst>
              </a:tr>
              <a:tr h="417372">
                <a:tc>
                  <a:txBody>
                    <a:bodyPr/>
                    <a:lstStyle/>
                    <a:p>
                      <a:pPr algn="ctr"/>
                      <a:r>
                        <a:rPr lang="en-US" b="1"/>
                        <a:t>Sore throat</a:t>
                      </a:r>
                    </a:p>
                  </a:txBody>
                  <a:tcPr/>
                </a:tc>
                <a:tc>
                  <a:txBody>
                    <a:bodyPr/>
                    <a:lstStyle/>
                    <a:p>
                      <a:pPr algn="ctr"/>
                      <a:r>
                        <a:rPr lang="en-US"/>
                        <a:t>Common</a:t>
                      </a:r>
                    </a:p>
                  </a:txBody>
                  <a:tcPr/>
                </a:tc>
                <a:tc>
                  <a:txBody>
                    <a:bodyPr/>
                    <a:lstStyle/>
                    <a:p>
                      <a:pPr algn="ctr"/>
                      <a:r>
                        <a:rPr lang="en-US"/>
                        <a:t>Sometimes</a:t>
                      </a:r>
                    </a:p>
                  </a:txBody>
                  <a:tcPr/>
                </a:tc>
                <a:extLst>
                  <a:ext uri="{0D108BD9-81ED-4DB2-BD59-A6C34878D82A}">
                    <a16:rowId xmlns:a16="http://schemas.microsoft.com/office/drawing/2014/main" val="3809409810"/>
                  </a:ext>
                </a:extLst>
              </a:tr>
              <a:tr h="417372">
                <a:tc>
                  <a:txBody>
                    <a:bodyPr/>
                    <a:lstStyle/>
                    <a:p>
                      <a:pPr algn="ctr"/>
                      <a:r>
                        <a:rPr lang="en-US" b="1"/>
                        <a:t>Headache</a:t>
                      </a:r>
                    </a:p>
                  </a:txBody>
                  <a:tcPr/>
                </a:tc>
                <a:tc>
                  <a:txBody>
                    <a:bodyPr/>
                    <a:lstStyle/>
                    <a:p>
                      <a:pPr algn="ctr"/>
                      <a:r>
                        <a:rPr lang="en-US"/>
                        <a:t>Rare</a:t>
                      </a:r>
                    </a:p>
                  </a:txBody>
                  <a:tcPr/>
                </a:tc>
                <a:tc>
                  <a:txBody>
                    <a:bodyPr/>
                    <a:lstStyle/>
                    <a:p>
                      <a:pPr algn="ctr"/>
                      <a:r>
                        <a:rPr lang="en-US"/>
                        <a:t>Common</a:t>
                      </a:r>
                    </a:p>
                  </a:txBody>
                  <a:tcPr/>
                </a:tc>
                <a:extLst>
                  <a:ext uri="{0D108BD9-81ED-4DB2-BD59-A6C34878D82A}">
                    <a16:rowId xmlns:a16="http://schemas.microsoft.com/office/drawing/2014/main" val="777840871"/>
                  </a:ext>
                </a:extLst>
              </a:tr>
            </a:tbl>
          </a:graphicData>
        </a:graphic>
      </p:graphicFrame>
      <p:sp>
        <p:nvSpPr>
          <p:cNvPr id="3" name="TextBox 2">
            <a:extLst>
              <a:ext uri="{FF2B5EF4-FFF2-40B4-BE49-F238E27FC236}">
                <a16:creationId xmlns:a16="http://schemas.microsoft.com/office/drawing/2014/main" id="{51D4933D-BA46-7D32-346E-42ECB66B51AC}"/>
              </a:ext>
            </a:extLst>
          </p:cNvPr>
          <p:cNvSpPr txBox="1"/>
          <p:nvPr/>
        </p:nvSpPr>
        <p:spPr>
          <a:xfrm>
            <a:off x="0" y="6533587"/>
            <a:ext cx="6096000" cy="400110"/>
          </a:xfrm>
          <a:prstGeom prst="rect">
            <a:avLst/>
          </a:prstGeom>
          <a:noFill/>
        </p:spPr>
        <p:txBody>
          <a:bodyPr wrap="square">
            <a:spAutoFit/>
          </a:bodyPr>
          <a:lstStyle/>
          <a:p>
            <a:r>
              <a:rPr lang="en-US" sz="1000" i="1">
                <a:solidFill>
                  <a:srgbClr val="313537"/>
                </a:solidFill>
                <a:effectLst/>
              </a:rPr>
              <a:t>Reference: </a:t>
            </a:r>
            <a:r>
              <a:rPr lang="en-US" sz="1000" b="0" i="1">
                <a:solidFill>
                  <a:srgbClr val="0A56A6"/>
                </a:solidFill>
                <a:effectLst/>
                <a:hlinkClick r:id="rId2"/>
              </a:rPr>
              <a:t>https://www.cdc.gov/flu/about/coldflu.html</a:t>
            </a:r>
            <a:br>
              <a:rPr lang="en-US" sz="1000">
                <a:solidFill>
                  <a:srgbClr val="0A56A6"/>
                </a:solidFill>
                <a:effectLst/>
                <a:hlinkClick r:id="rId2"/>
              </a:rPr>
            </a:br>
            <a:endParaRPr lang="en-US" sz="1000"/>
          </a:p>
        </p:txBody>
      </p:sp>
      <p:pic>
        <p:nvPicPr>
          <p:cNvPr id="2" name="Picture 5">
            <a:extLst>
              <a:ext uri="{FF2B5EF4-FFF2-40B4-BE49-F238E27FC236}">
                <a16:creationId xmlns:a16="http://schemas.microsoft.com/office/drawing/2014/main" id="{E69C0BC1-4EFB-4E19-E310-52D5F830B86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5" name="TextBox 4">
            <a:extLst>
              <a:ext uri="{FF2B5EF4-FFF2-40B4-BE49-F238E27FC236}">
                <a16:creationId xmlns:a16="http://schemas.microsoft.com/office/drawing/2014/main" id="{4ADC79E5-B4F7-5637-A8DB-D5827364479E}"/>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Is it a Cold or Flu?</a:t>
            </a:r>
          </a:p>
        </p:txBody>
      </p:sp>
    </p:spTree>
    <p:extLst>
      <p:ext uri="{BB962C8B-B14F-4D97-AF65-F5344CB8AC3E}">
        <p14:creationId xmlns:p14="http://schemas.microsoft.com/office/powerpoint/2010/main" val="1166242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36000-341D-2C5D-4D93-A8231E22EED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937C981-7F41-D4C1-5F64-1FFCB26C79D1}"/>
              </a:ext>
            </a:extLst>
          </p:cNvPr>
          <p:cNvSpPr/>
          <p:nvPr/>
        </p:nvSpPr>
        <p:spPr>
          <a:xfrm>
            <a:off x="5935772" y="4050026"/>
            <a:ext cx="4068550" cy="1954406"/>
          </a:xfrm>
          <a:prstGeom prst="rect">
            <a:avLst/>
          </a:prstGeom>
          <a:solidFill>
            <a:srgbClr val="F8BD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3B64AF"/>
                </a:solidFill>
              </a:rPr>
              <a:t>CDC developed the SHARE model to help you make a strong vaccine recommendation and provide important info, so patients make informed vaccination decisions </a:t>
            </a:r>
          </a:p>
        </p:txBody>
      </p:sp>
      <p:sp>
        <p:nvSpPr>
          <p:cNvPr id="2" name="TextBox 1">
            <a:extLst>
              <a:ext uri="{FF2B5EF4-FFF2-40B4-BE49-F238E27FC236}">
                <a16:creationId xmlns:a16="http://schemas.microsoft.com/office/drawing/2014/main" id="{F0F5F308-348E-F12A-D2F7-73E6054068E4}"/>
              </a:ext>
            </a:extLst>
          </p:cNvPr>
          <p:cNvSpPr txBox="1"/>
          <p:nvPr/>
        </p:nvSpPr>
        <p:spPr>
          <a:xfrm>
            <a:off x="0" y="0"/>
            <a:ext cx="12192000" cy="1169551"/>
          </a:xfrm>
          <a:prstGeom prst="rect">
            <a:avLst/>
          </a:prstGeom>
          <a:solidFill>
            <a:srgbClr val="3B64AF"/>
          </a:solidFill>
        </p:spPr>
        <p:txBody>
          <a:bodyPr wrap="square">
            <a:spAutoFit/>
          </a:bodyPr>
          <a:lstStyle/>
          <a:p>
            <a:pPr algn="ctr"/>
            <a:r>
              <a:rPr lang="en-US" sz="3500" b="1">
                <a:solidFill>
                  <a:srgbClr val="F8BD16"/>
                </a:solidFill>
              </a:rPr>
              <a:t>Making the flu vaccine recommendation:</a:t>
            </a:r>
          </a:p>
          <a:p>
            <a:pPr algn="ctr"/>
            <a:r>
              <a:rPr lang="en-US" sz="3500" b="1">
                <a:solidFill>
                  <a:srgbClr val="F8BD16"/>
                </a:solidFill>
              </a:rPr>
              <a:t>When? Why? How?</a:t>
            </a:r>
          </a:p>
        </p:txBody>
      </p:sp>
      <p:sp>
        <p:nvSpPr>
          <p:cNvPr id="11" name="Arrow: Right 10">
            <a:extLst>
              <a:ext uri="{FF2B5EF4-FFF2-40B4-BE49-F238E27FC236}">
                <a16:creationId xmlns:a16="http://schemas.microsoft.com/office/drawing/2014/main" id="{1CFCD3D0-002B-980C-A28C-37B689F2FEB8}"/>
              </a:ext>
            </a:extLst>
          </p:cNvPr>
          <p:cNvSpPr/>
          <p:nvPr/>
        </p:nvSpPr>
        <p:spPr>
          <a:xfrm>
            <a:off x="889818" y="3830151"/>
            <a:ext cx="4272118" cy="2394156"/>
          </a:xfrm>
          <a:prstGeom prst="rightArrow">
            <a:avLst/>
          </a:prstGeom>
          <a:solidFill>
            <a:srgbClr val="F8BD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3B64AF"/>
                </a:solidFill>
              </a:rPr>
              <a:t>How?</a:t>
            </a:r>
          </a:p>
        </p:txBody>
      </p:sp>
      <p:sp>
        <p:nvSpPr>
          <p:cNvPr id="12" name="Arrow: Right 11">
            <a:extLst>
              <a:ext uri="{FF2B5EF4-FFF2-40B4-BE49-F238E27FC236}">
                <a16:creationId xmlns:a16="http://schemas.microsoft.com/office/drawing/2014/main" id="{67EB7377-1754-CB79-A110-9E7DA22B743C}"/>
              </a:ext>
            </a:extLst>
          </p:cNvPr>
          <p:cNvSpPr/>
          <p:nvPr/>
        </p:nvSpPr>
        <p:spPr>
          <a:xfrm>
            <a:off x="889818" y="1302773"/>
            <a:ext cx="4272118" cy="2394156"/>
          </a:xfrm>
          <a:prstGeom prst="rightArrow">
            <a:avLst/>
          </a:prstGeom>
          <a:solidFill>
            <a:srgbClr val="3B6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F8BD16"/>
                </a:solidFill>
              </a:rPr>
              <a:t>Why?</a:t>
            </a:r>
          </a:p>
        </p:txBody>
      </p:sp>
      <p:sp>
        <p:nvSpPr>
          <p:cNvPr id="13" name="Rectangle 12">
            <a:extLst>
              <a:ext uri="{FF2B5EF4-FFF2-40B4-BE49-F238E27FC236}">
                <a16:creationId xmlns:a16="http://schemas.microsoft.com/office/drawing/2014/main" id="{6D1F1B85-6844-9ED2-99B9-BD8EB5AC3504}"/>
              </a:ext>
            </a:extLst>
          </p:cNvPr>
          <p:cNvSpPr/>
          <p:nvPr/>
        </p:nvSpPr>
        <p:spPr>
          <a:xfrm>
            <a:off x="6022257" y="1522648"/>
            <a:ext cx="3982065" cy="1954406"/>
          </a:xfrm>
          <a:prstGeom prst="rect">
            <a:avLst/>
          </a:prstGeom>
          <a:solidFill>
            <a:srgbClr val="3B6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F8BD16"/>
                </a:solidFill>
              </a:rPr>
              <a:t>Studies show that people are more likely to get their flu vaccine if their provider recommends it to them</a:t>
            </a:r>
          </a:p>
        </p:txBody>
      </p:sp>
      <p:pic>
        <p:nvPicPr>
          <p:cNvPr id="15" name="Picture 5">
            <a:extLst>
              <a:ext uri="{FF2B5EF4-FFF2-40B4-BE49-F238E27FC236}">
                <a16:creationId xmlns:a16="http://schemas.microsoft.com/office/drawing/2014/main" id="{A65F01C0-F50A-5EBE-FF7B-1BA6ED671B4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1475297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DC4D1-A16E-8DD6-48B1-68AE90223F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E8D3BE-CCBF-6A33-8CE4-0B621DDD92F0}"/>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What is the “SHARE” model?</a:t>
            </a:r>
          </a:p>
        </p:txBody>
      </p:sp>
      <p:sp>
        <p:nvSpPr>
          <p:cNvPr id="3" name="TextBox 2">
            <a:extLst>
              <a:ext uri="{FF2B5EF4-FFF2-40B4-BE49-F238E27FC236}">
                <a16:creationId xmlns:a16="http://schemas.microsoft.com/office/drawing/2014/main" id="{576903F3-D5F0-8564-A9FF-A7353C64B7D9}"/>
              </a:ext>
            </a:extLst>
          </p:cNvPr>
          <p:cNvSpPr txBox="1"/>
          <p:nvPr/>
        </p:nvSpPr>
        <p:spPr>
          <a:xfrm>
            <a:off x="5181599" y="2274838"/>
            <a:ext cx="6664856" cy="2308324"/>
          </a:xfrm>
          <a:prstGeom prst="rect">
            <a:avLst/>
          </a:prstGeom>
          <a:noFill/>
        </p:spPr>
        <p:txBody>
          <a:bodyPr wrap="square">
            <a:spAutoFit/>
          </a:bodyPr>
          <a:lstStyle/>
          <a:p>
            <a:pPr fontAlgn="auto" latinLnBrk="0">
              <a:buNone/>
            </a:pPr>
            <a:r>
              <a:rPr lang="en-US" sz="2400">
                <a:solidFill>
                  <a:srgbClr val="002060"/>
                </a:solidFill>
              </a:rPr>
              <a:t>Based on years of research into vaccine motivators, CDC has developed a mnemonic device to help healthcare providers make a strong vaccine recommendation</a:t>
            </a:r>
          </a:p>
          <a:p>
            <a:pPr fontAlgn="auto" latinLnBrk="0">
              <a:buNone/>
            </a:pPr>
            <a:endParaRPr lang="en-US" sz="2400">
              <a:solidFill>
                <a:srgbClr val="002060"/>
              </a:solidFill>
            </a:endParaRPr>
          </a:p>
          <a:p>
            <a:pPr fontAlgn="auto" latinLnBrk="0">
              <a:buNone/>
            </a:pPr>
            <a:r>
              <a:rPr lang="en-US" sz="2400">
                <a:solidFill>
                  <a:srgbClr val="002060"/>
                </a:solidFill>
              </a:rPr>
              <a:t>We will now go over each step in </a:t>
            </a:r>
            <a:r>
              <a:rPr lang="en-US" sz="2400" b="1">
                <a:solidFill>
                  <a:srgbClr val="002060"/>
                </a:solidFill>
              </a:rPr>
              <a:t>SHARE</a:t>
            </a:r>
            <a:r>
              <a:rPr lang="en-US" sz="2400">
                <a:solidFill>
                  <a:srgbClr val="002060"/>
                </a:solidFill>
              </a:rPr>
              <a:t>.</a:t>
            </a:r>
          </a:p>
        </p:txBody>
      </p:sp>
      <p:sp>
        <p:nvSpPr>
          <p:cNvPr id="4" name="TextBox 3">
            <a:extLst>
              <a:ext uri="{FF2B5EF4-FFF2-40B4-BE49-F238E27FC236}">
                <a16:creationId xmlns:a16="http://schemas.microsoft.com/office/drawing/2014/main" id="{C99790E2-CD10-9DF9-7E14-76FBBECC209A}"/>
              </a:ext>
            </a:extLst>
          </p:cNvPr>
          <p:cNvSpPr txBox="1"/>
          <p:nvPr/>
        </p:nvSpPr>
        <p:spPr>
          <a:xfrm>
            <a:off x="670009" y="843677"/>
            <a:ext cx="3803668" cy="5170646"/>
          </a:xfrm>
          <a:prstGeom prst="rect">
            <a:avLst/>
          </a:prstGeom>
          <a:noFill/>
        </p:spPr>
        <p:txBody>
          <a:bodyPr wrap="square">
            <a:spAutoFit/>
          </a:bodyPr>
          <a:lstStyle/>
          <a:p>
            <a:pPr fontAlgn="auto" latinLnBrk="0">
              <a:buNone/>
            </a:pPr>
            <a:r>
              <a:rPr lang="en-US" sz="6600" b="1">
                <a:solidFill>
                  <a:srgbClr val="00B050"/>
                </a:solidFill>
              </a:rPr>
              <a:t>S</a:t>
            </a:r>
            <a:r>
              <a:rPr lang="en-US" sz="6600">
                <a:solidFill>
                  <a:srgbClr val="3B64AF"/>
                </a:solidFill>
              </a:rPr>
              <a:t>hare</a:t>
            </a:r>
          </a:p>
          <a:p>
            <a:pPr fontAlgn="auto" latinLnBrk="0">
              <a:buNone/>
            </a:pPr>
            <a:r>
              <a:rPr lang="en-US" sz="6600" b="1">
                <a:solidFill>
                  <a:srgbClr val="00B050"/>
                </a:solidFill>
              </a:rPr>
              <a:t>H</a:t>
            </a:r>
            <a:r>
              <a:rPr lang="en-US" sz="6600">
                <a:solidFill>
                  <a:srgbClr val="3B64AF"/>
                </a:solidFill>
              </a:rPr>
              <a:t>ighlight</a:t>
            </a:r>
          </a:p>
          <a:p>
            <a:pPr fontAlgn="auto" latinLnBrk="0">
              <a:buNone/>
            </a:pPr>
            <a:r>
              <a:rPr lang="en-US" sz="6600" b="1">
                <a:solidFill>
                  <a:srgbClr val="00B050"/>
                </a:solidFill>
              </a:rPr>
              <a:t>A</a:t>
            </a:r>
            <a:r>
              <a:rPr lang="en-US" sz="6600">
                <a:solidFill>
                  <a:srgbClr val="3B64AF"/>
                </a:solidFill>
              </a:rPr>
              <a:t>ddress</a:t>
            </a:r>
          </a:p>
          <a:p>
            <a:pPr fontAlgn="auto" latinLnBrk="0">
              <a:buNone/>
            </a:pPr>
            <a:r>
              <a:rPr lang="en-US" sz="6600" b="1">
                <a:solidFill>
                  <a:srgbClr val="00B050"/>
                </a:solidFill>
              </a:rPr>
              <a:t>R</a:t>
            </a:r>
            <a:r>
              <a:rPr lang="en-US" sz="6600">
                <a:solidFill>
                  <a:srgbClr val="3B64AF"/>
                </a:solidFill>
              </a:rPr>
              <a:t>emind</a:t>
            </a:r>
          </a:p>
          <a:p>
            <a:pPr fontAlgn="auto" latinLnBrk="0">
              <a:buNone/>
            </a:pPr>
            <a:r>
              <a:rPr lang="en-US" sz="6600" b="1">
                <a:solidFill>
                  <a:srgbClr val="00B050"/>
                </a:solidFill>
              </a:rPr>
              <a:t>E</a:t>
            </a:r>
            <a:r>
              <a:rPr lang="en-US" sz="6600">
                <a:solidFill>
                  <a:srgbClr val="3B64AF"/>
                </a:solidFill>
              </a:rPr>
              <a:t>xplain</a:t>
            </a:r>
          </a:p>
        </p:txBody>
      </p:sp>
      <p:sp>
        <p:nvSpPr>
          <p:cNvPr id="7" name="TextBox 6">
            <a:extLst>
              <a:ext uri="{FF2B5EF4-FFF2-40B4-BE49-F238E27FC236}">
                <a16:creationId xmlns:a16="http://schemas.microsoft.com/office/drawing/2014/main" id="{0EA82B2B-89D1-68D3-D4C0-EAB371445824}"/>
              </a:ext>
            </a:extLst>
          </p:cNvPr>
          <p:cNvSpPr txBox="1"/>
          <p:nvPr/>
        </p:nvSpPr>
        <p:spPr>
          <a:xfrm>
            <a:off x="0" y="6534834"/>
            <a:ext cx="6096000" cy="461665"/>
          </a:xfrm>
          <a:prstGeom prst="rect">
            <a:avLst/>
          </a:prstGeom>
          <a:noFill/>
        </p:spPr>
        <p:txBody>
          <a:bodyPr wrap="square">
            <a:spAutoFit/>
          </a:bodyPr>
          <a:lstStyle/>
          <a:p>
            <a:r>
              <a:rPr lang="en-US" sz="1200" i="1">
                <a:effectLst/>
                <a:latin typeface="inherit"/>
              </a:rPr>
              <a:t>Reference:  CDC "</a:t>
            </a:r>
            <a:r>
              <a:rPr lang="en-US" sz="1200" b="0" i="1">
                <a:solidFill>
                  <a:srgbClr val="0A56A6"/>
                </a:solidFill>
                <a:effectLst/>
                <a:latin typeface="Inter"/>
                <a:hlinkClick r:id="rId2"/>
              </a:rPr>
              <a:t>Talking About Influenza Vaccination"</a:t>
            </a:r>
            <a:br>
              <a:rPr lang="en-US" sz="1200">
                <a:solidFill>
                  <a:srgbClr val="0A56A6"/>
                </a:solidFill>
                <a:effectLst/>
                <a:latin typeface="inherit"/>
                <a:hlinkClick r:id="rId2"/>
              </a:rPr>
            </a:br>
            <a:endParaRPr lang="en-US" sz="1200"/>
          </a:p>
        </p:txBody>
      </p:sp>
      <p:pic>
        <p:nvPicPr>
          <p:cNvPr id="9" name="Picture 5">
            <a:extLst>
              <a:ext uri="{FF2B5EF4-FFF2-40B4-BE49-F238E27FC236}">
                <a16:creationId xmlns:a16="http://schemas.microsoft.com/office/drawing/2014/main" id="{4D5F9277-61A9-1B4B-B307-3923D505F55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3218480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3710A-D0C7-7A17-CF59-5276C8D6701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9C5003-5F35-1F07-013F-EA3F22E6B6D3}"/>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S</a:t>
            </a:r>
            <a:r>
              <a:rPr lang="en-US" sz="3500" b="1">
                <a:solidFill>
                  <a:schemeClr val="bg1"/>
                </a:solidFill>
              </a:rPr>
              <a:t>HARE</a:t>
            </a:r>
          </a:p>
        </p:txBody>
      </p:sp>
      <p:sp>
        <p:nvSpPr>
          <p:cNvPr id="4" name="TextBox 3">
            <a:extLst>
              <a:ext uri="{FF2B5EF4-FFF2-40B4-BE49-F238E27FC236}">
                <a16:creationId xmlns:a16="http://schemas.microsoft.com/office/drawing/2014/main" id="{AAC018D6-C8E5-D546-BE18-CC25DA6A255A}"/>
              </a:ext>
            </a:extLst>
          </p:cNvPr>
          <p:cNvSpPr txBox="1"/>
          <p:nvPr/>
        </p:nvSpPr>
        <p:spPr>
          <a:xfrm>
            <a:off x="4441371" y="1653787"/>
            <a:ext cx="7648216" cy="4493538"/>
          </a:xfrm>
          <a:prstGeom prst="rect">
            <a:avLst/>
          </a:prstGeom>
          <a:noFill/>
        </p:spPr>
        <p:txBody>
          <a:bodyPr wrap="square">
            <a:spAutoFit/>
          </a:bodyPr>
          <a:lstStyle/>
          <a:p>
            <a:pPr algn="l" fontAlgn="auto">
              <a:buNone/>
            </a:pPr>
            <a:r>
              <a:rPr lang="en-US" sz="2200" b="1" i="0">
                <a:solidFill>
                  <a:srgbClr val="002060"/>
                </a:solidFill>
                <a:effectLst/>
              </a:rPr>
              <a:t>SHARE</a:t>
            </a:r>
            <a:r>
              <a:rPr lang="en-US" sz="2200" b="0" i="0">
                <a:solidFill>
                  <a:srgbClr val="002060"/>
                </a:solidFill>
                <a:effectLst/>
              </a:rPr>
              <a:t> the reasons why flu vaccine is right for the patient given his/her specific risk factors. (CDC recommends annual vaccination for </a:t>
            </a:r>
            <a:r>
              <a:rPr lang="en-US" sz="2200" b="0" i="0" u="sng">
                <a:solidFill>
                  <a:srgbClr val="002060"/>
                </a:solidFill>
                <a:effectLst/>
              </a:rPr>
              <a:t>everyone</a:t>
            </a:r>
            <a:r>
              <a:rPr lang="en-US" sz="2200" b="0" i="0">
                <a:solidFill>
                  <a:srgbClr val="002060"/>
                </a:solidFill>
                <a:effectLst/>
              </a:rPr>
              <a:t> 6 months and older with any licensed, age-appropriate flu vaccine with no preference expressed for one vaccine over another.) </a:t>
            </a:r>
          </a:p>
          <a:p>
            <a:pPr algn="l" fontAlgn="auto">
              <a:buNone/>
            </a:pPr>
            <a:br>
              <a:rPr lang="en-US" sz="2200" b="0" i="0">
                <a:solidFill>
                  <a:srgbClr val="000000"/>
                </a:solidFill>
                <a:effectLst/>
              </a:rPr>
            </a:br>
            <a:endParaRPr lang="en-US" sz="2200" b="0" i="0">
              <a:solidFill>
                <a:srgbClr val="000000"/>
              </a:solidFill>
              <a:effectLst/>
            </a:endParaRPr>
          </a:p>
          <a:p>
            <a:pPr algn="l" fontAlgn="auto">
              <a:buNone/>
            </a:pPr>
            <a:r>
              <a:rPr lang="en-US" sz="2200" b="0" i="0">
                <a:solidFill>
                  <a:srgbClr val="002060"/>
                </a:solidFill>
                <a:effectLst/>
              </a:rPr>
              <a:t>You may want to say something like this:</a:t>
            </a:r>
          </a:p>
          <a:p>
            <a:pPr algn="l" fontAlgn="auto">
              <a:buNone/>
            </a:pPr>
            <a:r>
              <a:rPr lang="en-US" sz="2200" b="1" i="0">
                <a:solidFill>
                  <a:schemeClr val="accent6">
                    <a:lumMod val="75000"/>
                  </a:schemeClr>
                </a:solidFill>
                <a:effectLst/>
              </a:rPr>
              <a:t>“</a:t>
            </a:r>
            <a:r>
              <a:rPr lang="en-US" sz="2200" b="1" i="1">
                <a:solidFill>
                  <a:schemeClr val="accent6">
                    <a:lumMod val="75000"/>
                  </a:schemeClr>
                </a:solidFill>
                <a:effectLst/>
              </a:rPr>
              <a:t>The flu vaccine may protect you from getting and spreading flu. Importantly, the vaccine will reduce the risk of severe complications from influenza.”</a:t>
            </a:r>
            <a:endParaRPr lang="en-US" sz="2200" b="0" i="0">
              <a:solidFill>
                <a:schemeClr val="accent6">
                  <a:lumMod val="75000"/>
                </a:schemeClr>
              </a:solidFill>
              <a:effectLst/>
            </a:endParaRPr>
          </a:p>
          <a:p>
            <a:pPr>
              <a:buNone/>
            </a:pPr>
            <a:br>
              <a:rPr lang="en-US" sz="2200" b="0" i="0">
                <a:solidFill>
                  <a:srgbClr val="000000"/>
                </a:solidFill>
                <a:effectLst/>
                <a:latin typeface="Lato" panose="020F0502020204030203" pitchFamily="34" charset="0"/>
              </a:rPr>
            </a:br>
            <a:endParaRPr lang="en-US" sz="2200"/>
          </a:p>
        </p:txBody>
      </p:sp>
      <p:pic>
        <p:nvPicPr>
          <p:cNvPr id="7" name="Picture 6">
            <a:extLst>
              <a:ext uri="{FF2B5EF4-FFF2-40B4-BE49-F238E27FC236}">
                <a16:creationId xmlns:a16="http://schemas.microsoft.com/office/drawing/2014/main" id="{84D14BFF-F21B-C8C8-790D-F980D40640C3}"/>
              </a:ext>
            </a:extLst>
          </p:cNvPr>
          <p:cNvPicPr>
            <a:picLocks noChangeAspect="1"/>
          </p:cNvPicPr>
          <p:nvPr/>
        </p:nvPicPr>
        <p:blipFill>
          <a:blip r:embed="rId2">
            <a:extLst>
              <a:ext uri="{28A0092B-C50C-407E-A947-70E740481C1C}">
                <a14:useLocalDpi xmlns:a14="http://schemas.microsoft.com/office/drawing/2010/main" val="0"/>
              </a:ext>
            </a:extLst>
          </a:blip>
          <a:srcRect l="20675" r="33592"/>
          <a:stretch>
            <a:fillRect/>
          </a:stretch>
        </p:blipFill>
        <p:spPr>
          <a:xfrm>
            <a:off x="211014" y="1365006"/>
            <a:ext cx="3356151" cy="4127988"/>
          </a:xfrm>
          <a:prstGeom prst="rect">
            <a:avLst/>
          </a:prstGeom>
        </p:spPr>
      </p:pic>
      <p:pic>
        <p:nvPicPr>
          <p:cNvPr id="8" name="Picture 5">
            <a:extLst>
              <a:ext uri="{FF2B5EF4-FFF2-40B4-BE49-F238E27FC236}">
                <a16:creationId xmlns:a16="http://schemas.microsoft.com/office/drawing/2014/main" id="{D984C1D2-592C-9F91-E820-268E8CF3508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1725606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79328-BABA-33B9-EF96-8596DFFC623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52EACD1-0326-DAEA-CED5-28429D0E3598}"/>
              </a:ext>
            </a:extLst>
          </p:cNvPr>
          <p:cNvPicPr>
            <a:picLocks noChangeAspect="1"/>
          </p:cNvPicPr>
          <p:nvPr/>
        </p:nvPicPr>
        <p:blipFill>
          <a:blip r:embed="rId2">
            <a:extLst>
              <a:ext uri="{28A0092B-C50C-407E-A947-70E740481C1C}">
                <a14:useLocalDpi xmlns:a14="http://schemas.microsoft.com/office/drawing/2010/main" val="0"/>
              </a:ext>
            </a:extLst>
          </a:blip>
          <a:srcRect l="19677" t="3584" r="43548"/>
          <a:stretch>
            <a:fillRect/>
          </a:stretch>
        </p:blipFill>
        <p:spPr>
          <a:xfrm>
            <a:off x="8229599" y="817521"/>
            <a:ext cx="3417369" cy="5039871"/>
          </a:xfrm>
          <a:prstGeom prst="rect">
            <a:avLst/>
          </a:prstGeom>
        </p:spPr>
      </p:pic>
      <p:sp>
        <p:nvSpPr>
          <p:cNvPr id="2" name="TextBox 1">
            <a:extLst>
              <a:ext uri="{FF2B5EF4-FFF2-40B4-BE49-F238E27FC236}">
                <a16:creationId xmlns:a16="http://schemas.microsoft.com/office/drawing/2014/main" id="{F122C5AA-A834-F888-088A-1C5CE3487DE3}"/>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chemeClr val="bg1"/>
                </a:solidFill>
              </a:rPr>
              <a:t>S</a:t>
            </a:r>
            <a:r>
              <a:rPr lang="en-US" sz="3500" b="1">
                <a:solidFill>
                  <a:srgbClr val="F8BD16"/>
                </a:solidFill>
              </a:rPr>
              <a:t>H</a:t>
            </a:r>
            <a:r>
              <a:rPr lang="en-US" sz="3500" b="1">
                <a:solidFill>
                  <a:schemeClr val="bg1"/>
                </a:solidFill>
              </a:rPr>
              <a:t>ARE</a:t>
            </a:r>
          </a:p>
        </p:txBody>
      </p:sp>
      <p:sp>
        <p:nvSpPr>
          <p:cNvPr id="4" name="TextBox 3">
            <a:extLst>
              <a:ext uri="{FF2B5EF4-FFF2-40B4-BE49-F238E27FC236}">
                <a16:creationId xmlns:a16="http://schemas.microsoft.com/office/drawing/2014/main" id="{0E978DC8-6469-BA48-DAF7-D13660F55121}"/>
              </a:ext>
            </a:extLst>
          </p:cNvPr>
          <p:cNvSpPr txBox="1"/>
          <p:nvPr/>
        </p:nvSpPr>
        <p:spPr>
          <a:xfrm>
            <a:off x="471109" y="1334990"/>
            <a:ext cx="6706439" cy="4370427"/>
          </a:xfrm>
          <a:prstGeom prst="rect">
            <a:avLst/>
          </a:prstGeom>
          <a:noFill/>
        </p:spPr>
        <p:txBody>
          <a:bodyPr wrap="square">
            <a:spAutoFit/>
          </a:bodyPr>
          <a:lstStyle/>
          <a:p>
            <a:pPr algn="l" fontAlgn="auto">
              <a:buNone/>
            </a:pPr>
            <a:r>
              <a:rPr lang="en-US" sz="2200" b="1" i="0">
                <a:solidFill>
                  <a:srgbClr val="002060"/>
                </a:solidFill>
                <a:effectLst/>
              </a:rPr>
              <a:t>HIGHLIGHT</a:t>
            </a:r>
            <a:r>
              <a:rPr lang="en-US" sz="2200" b="0" i="0">
                <a:solidFill>
                  <a:srgbClr val="002060"/>
                </a:solidFill>
                <a:effectLst/>
              </a:rPr>
              <a:t> positive experiences with flu vaccines (personal or in your practice), as appropriate, to reinforce the benefits and strengthen confidence in flu vaccination. </a:t>
            </a:r>
          </a:p>
          <a:p>
            <a:pPr algn="l" fontAlgn="auto">
              <a:buNone/>
            </a:pPr>
            <a:br>
              <a:rPr lang="en-US" sz="2200" b="0" i="0">
                <a:solidFill>
                  <a:srgbClr val="002060"/>
                </a:solidFill>
                <a:effectLst/>
              </a:rPr>
            </a:br>
            <a:endParaRPr lang="en-US" sz="2200" b="0" i="0">
              <a:solidFill>
                <a:srgbClr val="002060"/>
              </a:solidFill>
              <a:effectLst/>
            </a:endParaRPr>
          </a:p>
          <a:p>
            <a:pPr algn="l" fontAlgn="auto">
              <a:buNone/>
            </a:pPr>
            <a:r>
              <a:rPr lang="en-US" sz="2200" b="0" i="0">
                <a:solidFill>
                  <a:srgbClr val="002060"/>
                </a:solidFill>
                <a:effectLst/>
              </a:rPr>
              <a:t>You may want to say something like this:</a:t>
            </a:r>
          </a:p>
          <a:p>
            <a:pPr algn="l" fontAlgn="auto">
              <a:buNone/>
            </a:pPr>
            <a:r>
              <a:rPr lang="en-US" sz="2200" b="1" i="1">
                <a:solidFill>
                  <a:schemeClr val="accent6">
                    <a:lumMod val="75000"/>
                  </a:schemeClr>
                </a:solidFill>
                <a:effectLst/>
              </a:rPr>
              <a:t>“The healthcare providers in our practice recommend getting an influenza vaccine each year because we have seen so many patients end up in the hospital because of flu.” </a:t>
            </a:r>
            <a:endParaRPr lang="en-US" sz="2200" b="0" i="0">
              <a:solidFill>
                <a:schemeClr val="accent6">
                  <a:lumMod val="75000"/>
                </a:schemeClr>
              </a:solidFill>
              <a:effectLst/>
            </a:endParaRPr>
          </a:p>
          <a:p>
            <a:pPr>
              <a:buNone/>
            </a:pPr>
            <a:br>
              <a:rPr lang="en-US" b="0" i="0">
                <a:solidFill>
                  <a:srgbClr val="000000"/>
                </a:solidFill>
                <a:effectLst/>
                <a:latin typeface="Lato" panose="020F0502020204030203" pitchFamily="34" charset="0"/>
              </a:rPr>
            </a:br>
            <a:endParaRPr lang="en-US"/>
          </a:p>
        </p:txBody>
      </p:sp>
      <p:pic>
        <p:nvPicPr>
          <p:cNvPr id="8" name="Picture 5">
            <a:extLst>
              <a:ext uri="{FF2B5EF4-FFF2-40B4-BE49-F238E27FC236}">
                <a16:creationId xmlns:a16="http://schemas.microsoft.com/office/drawing/2014/main" id="{FC341BFF-6121-0B3F-2919-1502987FFC6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3930458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46457-D1CC-D74B-99FD-53335E88F0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5FF1F4A-4799-6C26-8985-0DDE32E7BE11}"/>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chemeClr val="bg1"/>
                </a:solidFill>
              </a:rPr>
              <a:t>SH</a:t>
            </a:r>
            <a:r>
              <a:rPr lang="en-US" sz="3500" b="1">
                <a:solidFill>
                  <a:srgbClr val="F8BD16"/>
                </a:solidFill>
              </a:rPr>
              <a:t>A</a:t>
            </a:r>
            <a:r>
              <a:rPr lang="en-US" sz="3500" b="1">
                <a:solidFill>
                  <a:schemeClr val="bg1"/>
                </a:solidFill>
              </a:rPr>
              <a:t>RE</a:t>
            </a:r>
          </a:p>
        </p:txBody>
      </p:sp>
      <p:pic>
        <p:nvPicPr>
          <p:cNvPr id="3" name="Picture 5">
            <a:extLst>
              <a:ext uri="{FF2B5EF4-FFF2-40B4-BE49-F238E27FC236}">
                <a16:creationId xmlns:a16="http://schemas.microsoft.com/office/drawing/2014/main" id="{7DFD513A-85D4-D87F-070B-B72E707DC4B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6" name="TextBox 5">
            <a:extLst>
              <a:ext uri="{FF2B5EF4-FFF2-40B4-BE49-F238E27FC236}">
                <a16:creationId xmlns:a16="http://schemas.microsoft.com/office/drawing/2014/main" id="{8FC98C34-621A-334E-E024-963AD67D2588}"/>
              </a:ext>
            </a:extLst>
          </p:cNvPr>
          <p:cNvSpPr txBox="1"/>
          <p:nvPr/>
        </p:nvSpPr>
        <p:spPr>
          <a:xfrm>
            <a:off x="6454875" y="1230883"/>
            <a:ext cx="5402827" cy="5047536"/>
          </a:xfrm>
          <a:prstGeom prst="rect">
            <a:avLst/>
          </a:prstGeom>
          <a:noFill/>
        </p:spPr>
        <p:txBody>
          <a:bodyPr wrap="square">
            <a:spAutoFit/>
          </a:bodyPr>
          <a:lstStyle/>
          <a:p>
            <a:pPr algn="l" fontAlgn="auto">
              <a:buNone/>
            </a:pPr>
            <a:r>
              <a:rPr lang="en-US" sz="2200" b="1" i="0">
                <a:solidFill>
                  <a:srgbClr val="002060"/>
                </a:solidFill>
                <a:effectLst/>
              </a:rPr>
              <a:t>ADDRESS</a:t>
            </a:r>
            <a:r>
              <a:rPr lang="en-US" sz="2200" b="0" i="0">
                <a:solidFill>
                  <a:srgbClr val="002060"/>
                </a:solidFill>
                <a:effectLst/>
              </a:rPr>
              <a:t> patient questions and any concerns about flu vaccines (e.g., side effects, safety, vaccine effectiveness) in plain and understandable language. </a:t>
            </a:r>
          </a:p>
          <a:p>
            <a:pPr algn="l" fontAlgn="auto">
              <a:buNone/>
            </a:pPr>
            <a:endParaRPr lang="en-US" sz="2200" b="0" i="0">
              <a:solidFill>
                <a:srgbClr val="002060"/>
              </a:solidFill>
              <a:effectLst/>
            </a:endParaRPr>
          </a:p>
          <a:p>
            <a:pPr algn="l" fontAlgn="auto">
              <a:buNone/>
            </a:pPr>
            <a:r>
              <a:rPr lang="en-US" sz="2200" b="0" i="0">
                <a:solidFill>
                  <a:srgbClr val="002060"/>
                </a:solidFill>
                <a:effectLst/>
              </a:rPr>
              <a:t>To a patient who says, "I don't get the flu vaccine because it causes the flu," you may say something like this:</a:t>
            </a:r>
          </a:p>
          <a:p>
            <a:pPr algn="l" fontAlgn="auto">
              <a:buNone/>
            </a:pPr>
            <a:r>
              <a:rPr lang="en-US" sz="2200" b="1" i="1">
                <a:solidFill>
                  <a:schemeClr val="accent6">
                    <a:lumMod val="75000"/>
                  </a:schemeClr>
                </a:solidFill>
                <a:effectLst/>
              </a:rPr>
              <a:t>“A flu vaccine cannot cause flu infection. The most common side effects of flu vaccine are mild -- redness, swelling, soreness, or a low-grade fever. These go away in a few days.”</a:t>
            </a:r>
            <a:endParaRPr lang="en-US" sz="2200" b="0" i="0">
              <a:solidFill>
                <a:schemeClr val="accent6">
                  <a:lumMod val="75000"/>
                </a:schemeClr>
              </a:solidFill>
              <a:effectLst/>
            </a:endParaRPr>
          </a:p>
          <a:p>
            <a:pPr>
              <a:buNone/>
            </a:pPr>
            <a:br>
              <a:rPr lang="en-US" b="0" i="0">
                <a:solidFill>
                  <a:srgbClr val="000000"/>
                </a:solidFill>
                <a:effectLst/>
              </a:rPr>
            </a:br>
            <a:endParaRPr lang="en-US"/>
          </a:p>
        </p:txBody>
      </p:sp>
      <p:pic>
        <p:nvPicPr>
          <p:cNvPr id="8" name="Picture 7">
            <a:extLst>
              <a:ext uri="{FF2B5EF4-FFF2-40B4-BE49-F238E27FC236}">
                <a16:creationId xmlns:a16="http://schemas.microsoft.com/office/drawing/2014/main" id="{9377698A-12B0-A84B-8ED4-4EBD17E57E4A}"/>
              </a:ext>
            </a:extLst>
          </p:cNvPr>
          <p:cNvPicPr>
            <a:picLocks noChangeAspect="1"/>
          </p:cNvPicPr>
          <p:nvPr/>
        </p:nvPicPr>
        <p:blipFill>
          <a:blip r:embed="rId3">
            <a:extLst>
              <a:ext uri="{28A0092B-C50C-407E-A947-70E740481C1C}">
                <a14:useLocalDpi xmlns:a14="http://schemas.microsoft.com/office/drawing/2010/main" val="0"/>
              </a:ext>
            </a:extLst>
          </a:blip>
          <a:srcRect l="21736" t="3958" r="28003" b="7781"/>
          <a:stretch>
            <a:fillRect/>
          </a:stretch>
        </p:blipFill>
        <p:spPr>
          <a:xfrm>
            <a:off x="334298" y="1010697"/>
            <a:ext cx="4896464" cy="4836606"/>
          </a:xfrm>
          <a:prstGeom prst="rect">
            <a:avLst/>
          </a:prstGeom>
        </p:spPr>
      </p:pic>
    </p:spTree>
    <p:extLst>
      <p:ext uri="{BB962C8B-B14F-4D97-AF65-F5344CB8AC3E}">
        <p14:creationId xmlns:p14="http://schemas.microsoft.com/office/powerpoint/2010/main" val="3041252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36BF7-90F8-6ACC-2CC3-318A451AD94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710091C-E112-8762-D1F9-0D52E5B853AF}"/>
              </a:ext>
            </a:extLst>
          </p:cNvPr>
          <p:cNvPicPr>
            <a:picLocks noChangeAspect="1"/>
          </p:cNvPicPr>
          <p:nvPr/>
        </p:nvPicPr>
        <p:blipFill>
          <a:blip r:embed="rId2">
            <a:extLst>
              <a:ext uri="{28A0092B-C50C-407E-A947-70E740481C1C}">
                <a14:useLocalDpi xmlns:a14="http://schemas.microsoft.com/office/drawing/2010/main" val="0"/>
              </a:ext>
            </a:extLst>
          </a:blip>
          <a:srcRect l="13871" t="2008" r="33871" b="2939"/>
          <a:stretch>
            <a:fillRect/>
          </a:stretch>
        </p:blipFill>
        <p:spPr>
          <a:xfrm>
            <a:off x="7177548" y="1090083"/>
            <a:ext cx="4572001" cy="4677834"/>
          </a:xfrm>
          <a:prstGeom prst="rect">
            <a:avLst/>
          </a:prstGeom>
        </p:spPr>
      </p:pic>
      <p:sp>
        <p:nvSpPr>
          <p:cNvPr id="2" name="TextBox 1">
            <a:extLst>
              <a:ext uri="{FF2B5EF4-FFF2-40B4-BE49-F238E27FC236}">
                <a16:creationId xmlns:a16="http://schemas.microsoft.com/office/drawing/2014/main" id="{11A71B96-2BAA-B420-5C78-283B9ECDAD7F}"/>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chemeClr val="bg1"/>
                </a:solidFill>
              </a:rPr>
              <a:t>SHA</a:t>
            </a:r>
            <a:r>
              <a:rPr lang="en-US" sz="3500" b="1">
                <a:solidFill>
                  <a:srgbClr val="F8BD16"/>
                </a:solidFill>
              </a:rPr>
              <a:t>R</a:t>
            </a:r>
            <a:r>
              <a:rPr lang="en-US" sz="3500" b="1">
                <a:solidFill>
                  <a:schemeClr val="bg1"/>
                </a:solidFill>
              </a:rPr>
              <a:t>E</a:t>
            </a:r>
          </a:p>
        </p:txBody>
      </p:sp>
      <p:sp>
        <p:nvSpPr>
          <p:cNvPr id="4" name="TextBox 3">
            <a:extLst>
              <a:ext uri="{FF2B5EF4-FFF2-40B4-BE49-F238E27FC236}">
                <a16:creationId xmlns:a16="http://schemas.microsoft.com/office/drawing/2014/main" id="{02CBF65A-F979-3F58-3CAB-E7D86509C3C8}"/>
              </a:ext>
            </a:extLst>
          </p:cNvPr>
          <p:cNvSpPr txBox="1"/>
          <p:nvPr/>
        </p:nvSpPr>
        <p:spPr>
          <a:xfrm>
            <a:off x="442451" y="1303590"/>
            <a:ext cx="6706439" cy="5047536"/>
          </a:xfrm>
          <a:prstGeom prst="rect">
            <a:avLst/>
          </a:prstGeom>
          <a:noFill/>
        </p:spPr>
        <p:txBody>
          <a:bodyPr wrap="square">
            <a:spAutoFit/>
          </a:bodyPr>
          <a:lstStyle/>
          <a:p>
            <a:pPr algn="l" fontAlgn="auto">
              <a:buNone/>
            </a:pPr>
            <a:r>
              <a:rPr lang="en-US" sz="2200" b="1" i="0">
                <a:solidFill>
                  <a:srgbClr val="002060"/>
                </a:solidFill>
                <a:effectLst/>
              </a:rPr>
              <a:t>REMIND</a:t>
            </a:r>
            <a:r>
              <a:rPr lang="en-US" sz="2200" b="0" i="0">
                <a:solidFill>
                  <a:srgbClr val="002060"/>
                </a:solidFill>
                <a:effectLst/>
              </a:rPr>
              <a:t> patients that flu vaccines protect them and their loved ones from serious flu illness and flu-related complications. The vaccine takes 1-2 weeks to induce immunity so choosing to delay is leaving yourself open to INFECTION.</a:t>
            </a:r>
          </a:p>
          <a:p>
            <a:pPr algn="l" fontAlgn="auto">
              <a:buNone/>
            </a:pPr>
            <a:br>
              <a:rPr lang="en-US" sz="2200" b="0" i="0">
                <a:solidFill>
                  <a:srgbClr val="000000"/>
                </a:solidFill>
                <a:effectLst/>
              </a:rPr>
            </a:br>
            <a:endParaRPr lang="en-US" sz="2200" b="0" i="0">
              <a:solidFill>
                <a:srgbClr val="000000"/>
              </a:solidFill>
              <a:effectLst/>
            </a:endParaRPr>
          </a:p>
          <a:p>
            <a:pPr algn="l" fontAlgn="auto">
              <a:buNone/>
            </a:pPr>
            <a:r>
              <a:rPr lang="en-US" sz="2200" b="0" i="0">
                <a:solidFill>
                  <a:srgbClr val="002060"/>
                </a:solidFill>
                <a:effectLst/>
              </a:rPr>
              <a:t>You may want to say something like this:</a:t>
            </a:r>
          </a:p>
          <a:p>
            <a:pPr algn="l" fontAlgn="auto">
              <a:buNone/>
            </a:pPr>
            <a:r>
              <a:rPr lang="en-US" sz="2200" b="1" i="1">
                <a:solidFill>
                  <a:schemeClr val="accent6">
                    <a:lumMod val="75000"/>
                  </a:schemeClr>
                </a:solidFill>
                <a:effectLst/>
              </a:rPr>
              <a:t>“Flu activity is going to start picking up soon, so I want to get you vaccinated now. The vaccine takes a week or two to kick in.  I want to make sure I help protect you and your loved ones by vaccinating you before you're exposed.”</a:t>
            </a:r>
            <a:endParaRPr lang="en-US" sz="2200" b="0" i="0">
              <a:solidFill>
                <a:schemeClr val="accent6">
                  <a:lumMod val="75000"/>
                </a:schemeClr>
              </a:solidFill>
              <a:effectLst/>
            </a:endParaRPr>
          </a:p>
          <a:p>
            <a:pPr>
              <a:buNone/>
            </a:pPr>
            <a:br>
              <a:rPr lang="en-US" b="0" i="0">
                <a:solidFill>
                  <a:srgbClr val="000000"/>
                </a:solidFill>
                <a:effectLst/>
                <a:latin typeface="Lato" panose="020F0502020204030203" pitchFamily="34" charset="0"/>
              </a:rPr>
            </a:br>
            <a:endParaRPr lang="en-US"/>
          </a:p>
        </p:txBody>
      </p:sp>
      <p:pic>
        <p:nvPicPr>
          <p:cNvPr id="8" name="Picture 5">
            <a:extLst>
              <a:ext uri="{FF2B5EF4-FFF2-40B4-BE49-F238E27FC236}">
                <a16:creationId xmlns:a16="http://schemas.microsoft.com/office/drawing/2014/main" id="{59186A9B-20B9-A75A-C8C7-045FF3931B0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1735133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DC02A-60F2-5F3B-6E9C-89BC395904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645BA8-4DE1-B84E-940D-6A673C095A2C}"/>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chemeClr val="bg1"/>
                </a:solidFill>
              </a:rPr>
              <a:t>SHAR</a:t>
            </a:r>
            <a:r>
              <a:rPr lang="en-US" sz="3500" b="1">
                <a:solidFill>
                  <a:srgbClr val="F8BD16"/>
                </a:solidFill>
              </a:rPr>
              <a:t>E</a:t>
            </a:r>
          </a:p>
        </p:txBody>
      </p:sp>
      <p:pic>
        <p:nvPicPr>
          <p:cNvPr id="3" name="Picture 5">
            <a:extLst>
              <a:ext uri="{FF2B5EF4-FFF2-40B4-BE49-F238E27FC236}">
                <a16:creationId xmlns:a16="http://schemas.microsoft.com/office/drawing/2014/main" id="{86B4C52A-B2CF-B44A-AEC6-500613DC945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4" name="TextBox 3">
            <a:extLst>
              <a:ext uri="{FF2B5EF4-FFF2-40B4-BE49-F238E27FC236}">
                <a16:creationId xmlns:a16="http://schemas.microsoft.com/office/drawing/2014/main" id="{199DC03B-30CF-DCA3-684D-E9DB904E697F}"/>
              </a:ext>
            </a:extLst>
          </p:cNvPr>
          <p:cNvSpPr txBox="1"/>
          <p:nvPr/>
        </p:nvSpPr>
        <p:spPr>
          <a:xfrm>
            <a:off x="6454876" y="1349632"/>
            <a:ext cx="5402827" cy="3816429"/>
          </a:xfrm>
          <a:prstGeom prst="rect">
            <a:avLst/>
          </a:prstGeom>
          <a:noFill/>
        </p:spPr>
        <p:txBody>
          <a:bodyPr wrap="square">
            <a:spAutoFit/>
          </a:bodyPr>
          <a:lstStyle/>
          <a:p>
            <a:pPr fontAlgn="auto"/>
            <a:r>
              <a:rPr lang="en-US" sz="2200" b="1">
                <a:solidFill>
                  <a:srgbClr val="002060"/>
                </a:solidFill>
              </a:rPr>
              <a:t>EXPLAIN</a:t>
            </a:r>
            <a:r>
              <a:rPr lang="en-US" sz="2200">
                <a:solidFill>
                  <a:srgbClr val="002060"/>
                </a:solidFill>
              </a:rPr>
              <a:t> the potential costs of getting the flu, including serious health effects and time lost (such as missing work or family obligations). </a:t>
            </a:r>
          </a:p>
          <a:p>
            <a:pPr fontAlgn="auto"/>
            <a:endParaRPr lang="en-US" sz="2200">
              <a:solidFill>
                <a:srgbClr val="002060"/>
              </a:solidFill>
            </a:endParaRPr>
          </a:p>
          <a:p>
            <a:pPr fontAlgn="auto"/>
            <a:r>
              <a:rPr lang="en-US" sz="2200">
                <a:solidFill>
                  <a:srgbClr val="002060"/>
                </a:solidFill>
              </a:rPr>
              <a:t>You may want to say something like this:</a:t>
            </a:r>
          </a:p>
          <a:p>
            <a:pPr fontAlgn="auto"/>
            <a:r>
              <a:rPr lang="en-US" sz="2200" b="1" i="1">
                <a:solidFill>
                  <a:schemeClr val="accent6">
                    <a:lumMod val="75000"/>
                  </a:schemeClr>
                </a:solidFill>
              </a:rPr>
              <a:t>“It’s important to get vaccinated because flu vaccination can reduce your risk of all the consequences of flu -- flu illness, doctor and emergency visits for flu, and missed work/school.”</a:t>
            </a:r>
            <a:endParaRPr lang="en-US" sz="2200">
              <a:solidFill>
                <a:schemeClr val="accent6">
                  <a:lumMod val="75000"/>
                </a:schemeClr>
              </a:solidFill>
            </a:endParaRPr>
          </a:p>
        </p:txBody>
      </p:sp>
      <p:pic>
        <p:nvPicPr>
          <p:cNvPr id="10" name="Picture 9">
            <a:extLst>
              <a:ext uri="{FF2B5EF4-FFF2-40B4-BE49-F238E27FC236}">
                <a16:creationId xmlns:a16="http://schemas.microsoft.com/office/drawing/2014/main" id="{01A6CECC-936E-6D86-94F3-83E8CBAEE32A}"/>
              </a:ext>
            </a:extLst>
          </p:cNvPr>
          <p:cNvPicPr>
            <a:picLocks noChangeAspect="1"/>
          </p:cNvPicPr>
          <p:nvPr/>
        </p:nvPicPr>
        <p:blipFill>
          <a:blip r:embed="rId3">
            <a:extLst>
              <a:ext uri="{28A0092B-C50C-407E-A947-70E740481C1C}">
                <a14:useLocalDpi xmlns:a14="http://schemas.microsoft.com/office/drawing/2010/main" val="0"/>
              </a:ext>
            </a:extLst>
          </a:blip>
          <a:srcRect l="7630" r="8854" b="2640"/>
          <a:stretch>
            <a:fillRect/>
          </a:stretch>
        </p:blipFill>
        <p:spPr>
          <a:xfrm>
            <a:off x="334297" y="1152225"/>
            <a:ext cx="5402827" cy="3839512"/>
          </a:xfrm>
          <a:prstGeom prst="rect">
            <a:avLst/>
          </a:prstGeom>
        </p:spPr>
      </p:pic>
    </p:spTree>
    <p:extLst>
      <p:ext uri="{BB962C8B-B14F-4D97-AF65-F5344CB8AC3E}">
        <p14:creationId xmlns:p14="http://schemas.microsoft.com/office/powerpoint/2010/main" val="2270652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8432D-0E07-CB5A-7F14-C1648F26CBB4}"/>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3773011D-2830-9F56-3772-9FEA223DCC8C}"/>
              </a:ext>
            </a:extLst>
          </p:cNvPr>
          <p:cNvSpPr txBox="1"/>
          <p:nvPr/>
        </p:nvSpPr>
        <p:spPr>
          <a:xfrm>
            <a:off x="6974894" y="2879057"/>
            <a:ext cx="5917368" cy="615553"/>
          </a:xfrm>
          <a:prstGeom prst="rect">
            <a:avLst/>
          </a:prstGeom>
          <a:noFill/>
        </p:spPr>
        <p:txBody>
          <a:bodyPr wrap="square">
            <a:spAutoFit/>
          </a:bodyPr>
          <a:lstStyle/>
          <a:p>
            <a:pPr algn="ctr"/>
            <a:r>
              <a:rPr lang="en-US" sz="3400" b="1">
                <a:solidFill>
                  <a:srgbClr val="002060"/>
                </a:solidFill>
              </a:rPr>
              <a:t>Test Your Knowledge!</a:t>
            </a:r>
          </a:p>
        </p:txBody>
      </p:sp>
      <p:sp>
        <p:nvSpPr>
          <p:cNvPr id="16" name="TextBox 15">
            <a:extLst>
              <a:ext uri="{FF2B5EF4-FFF2-40B4-BE49-F238E27FC236}">
                <a16:creationId xmlns:a16="http://schemas.microsoft.com/office/drawing/2014/main" id="{2FB93F88-1A95-F5E0-E761-EC698695CB34}"/>
              </a:ext>
            </a:extLst>
          </p:cNvPr>
          <p:cNvSpPr txBox="1"/>
          <p:nvPr/>
        </p:nvSpPr>
        <p:spPr>
          <a:xfrm>
            <a:off x="8627295" y="3675225"/>
            <a:ext cx="2612566" cy="883383"/>
          </a:xfrm>
          <a:prstGeom prst="rect">
            <a:avLst/>
          </a:prstGeom>
          <a:solidFill>
            <a:srgbClr val="F8BD16"/>
          </a:solidFill>
          <a:ln>
            <a:solidFill>
              <a:srgbClr val="0070C0"/>
            </a:solidFill>
          </a:ln>
          <a:effectLst>
            <a:outerShdw blurRad="50800" dist="38100" dir="2700000" algn="tl" rotWithShape="0">
              <a:prstClr val="black">
                <a:alpha val="40000"/>
              </a:prstClr>
            </a:outerShdw>
          </a:effectLst>
        </p:spPr>
        <p:txBody>
          <a:bodyPr wrap="square">
            <a:spAutoFit/>
          </a:bodyPr>
          <a:lstStyle/>
          <a:p>
            <a:pPr algn="ctr">
              <a:lnSpc>
                <a:spcPct val="150000"/>
              </a:lnSpc>
            </a:pPr>
            <a:r>
              <a:rPr lang="en-US" sz="1800" b="1">
                <a:solidFill>
                  <a:srgbClr val="002060"/>
                </a:solidFill>
              </a:rPr>
              <a:t>Match each statement to a SHARE model step.</a:t>
            </a:r>
          </a:p>
        </p:txBody>
      </p:sp>
      <p:pic>
        <p:nvPicPr>
          <p:cNvPr id="2" name="Picture 5">
            <a:extLst>
              <a:ext uri="{FF2B5EF4-FFF2-40B4-BE49-F238E27FC236}">
                <a16:creationId xmlns:a16="http://schemas.microsoft.com/office/drawing/2014/main" id="{48D9294D-4F44-0B56-BE62-E0832DFF456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pic>
        <p:nvPicPr>
          <p:cNvPr id="6" name="Picture 5">
            <a:extLst>
              <a:ext uri="{FF2B5EF4-FFF2-40B4-BE49-F238E27FC236}">
                <a16:creationId xmlns:a16="http://schemas.microsoft.com/office/drawing/2014/main" id="{F72FFED1-DA5F-6C0A-E62B-A243AC8D1E15}"/>
              </a:ext>
            </a:extLst>
          </p:cNvPr>
          <p:cNvPicPr>
            <a:picLocks noChangeAspect="1"/>
          </p:cNvPicPr>
          <p:nvPr/>
        </p:nvPicPr>
        <p:blipFill>
          <a:blip r:embed="rId3">
            <a:extLst>
              <a:ext uri="{28A0092B-C50C-407E-A947-70E740481C1C}">
                <a14:useLocalDpi xmlns:a14="http://schemas.microsoft.com/office/drawing/2010/main" val="0"/>
              </a:ext>
            </a:extLst>
          </a:blip>
          <a:srcRect l="5431" t="3380" r="5156"/>
          <a:stretch>
            <a:fillRect/>
          </a:stretch>
        </p:blipFill>
        <p:spPr>
          <a:xfrm>
            <a:off x="216310" y="507339"/>
            <a:ext cx="7354529" cy="5971134"/>
          </a:xfrm>
          <a:prstGeom prst="rect">
            <a:avLst/>
          </a:prstGeom>
        </p:spPr>
      </p:pic>
      <p:pic>
        <p:nvPicPr>
          <p:cNvPr id="4" name="Picture 3" descr="A light bulb with rays of light coming out of it&#10;&#10;AI-generated content may be incorrect.">
            <a:extLst>
              <a:ext uri="{FF2B5EF4-FFF2-40B4-BE49-F238E27FC236}">
                <a16:creationId xmlns:a16="http://schemas.microsoft.com/office/drawing/2014/main" id="{FCDBED62-6F01-0492-F627-28FC205169B6}"/>
              </a:ext>
            </a:extLst>
          </p:cNvPr>
          <p:cNvPicPr>
            <a:picLocks noChangeAspect="1"/>
          </p:cNvPicPr>
          <p:nvPr/>
        </p:nvPicPr>
        <p:blipFill>
          <a:blip r:embed="rId4"/>
          <a:stretch>
            <a:fillRect/>
          </a:stretch>
        </p:blipFill>
        <p:spPr>
          <a:xfrm>
            <a:off x="9523076" y="363682"/>
            <a:ext cx="2436092" cy="2372592"/>
          </a:xfrm>
          <a:prstGeom prst="rect">
            <a:avLst/>
          </a:prstGeom>
        </p:spPr>
      </p:pic>
    </p:spTree>
    <p:extLst>
      <p:ext uri="{BB962C8B-B14F-4D97-AF65-F5344CB8AC3E}">
        <p14:creationId xmlns:p14="http://schemas.microsoft.com/office/powerpoint/2010/main" val="2890715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39170-3715-5703-1B57-62B105A9F155}"/>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979CEE1F-4942-685F-2956-840132586ACA}"/>
              </a:ext>
            </a:extLst>
          </p:cNvPr>
          <p:cNvSpPr txBox="1"/>
          <p:nvPr/>
        </p:nvSpPr>
        <p:spPr>
          <a:xfrm>
            <a:off x="7879344" y="3619309"/>
            <a:ext cx="2711467" cy="676532"/>
          </a:xfrm>
          <a:prstGeom prst="rect">
            <a:avLst/>
          </a:prstGeom>
          <a:solidFill>
            <a:srgbClr val="3B64AF"/>
          </a:solidFill>
          <a:ln>
            <a:solidFill>
              <a:schemeClr val="bg1"/>
            </a:solidFill>
          </a:ln>
          <a:effectLst>
            <a:outerShdw blurRad="50800" dist="38100" dir="2700000" algn="tl" rotWithShape="0">
              <a:prstClr val="black">
                <a:alpha val="40000"/>
              </a:prstClr>
            </a:outerShdw>
          </a:effectLst>
        </p:spPr>
        <p:txBody>
          <a:bodyPr wrap="square" lIns="91440" tIns="45720" rIns="91440" bIns="45720" anchor="t">
            <a:spAutoFit/>
          </a:bodyPr>
          <a:lstStyle/>
          <a:p>
            <a:pPr>
              <a:lnSpc>
                <a:spcPct val="150000"/>
              </a:lnSpc>
            </a:pPr>
            <a:r>
              <a:rPr lang="en-US" sz="2800" b="1">
                <a:solidFill>
                  <a:srgbClr val="F8BD16"/>
                </a:solidFill>
              </a:rPr>
              <a:t> Great work!</a:t>
            </a:r>
            <a:endParaRPr lang="en-US"/>
          </a:p>
        </p:txBody>
      </p:sp>
      <p:pic>
        <p:nvPicPr>
          <p:cNvPr id="2" name="Picture 5">
            <a:extLst>
              <a:ext uri="{FF2B5EF4-FFF2-40B4-BE49-F238E27FC236}">
                <a16:creationId xmlns:a16="http://schemas.microsoft.com/office/drawing/2014/main" id="{716B6987-4A0B-18D3-FB27-D03B2726B43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pic>
        <p:nvPicPr>
          <p:cNvPr id="8" name="Picture 7">
            <a:extLst>
              <a:ext uri="{FF2B5EF4-FFF2-40B4-BE49-F238E27FC236}">
                <a16:creationId xmlns:a16="http://schemas.microsoft.com/office/drawing/2014/main" id="{3AA79523-39CF-AB1F-8FD7-E22C3D3E9FAF}"/>
              </a:ext>
            </a:extLst>
          </p:cNvPr>
          <p:cNvPicPr>
            <a:picLocks noChangeAspect="1"/>
          </p:cNvPicPr>
          <p:nvPr/>
        </p:nvPicPr>
        <p:blipFill>
          <a:blip r:embed="rId3">
            <a:extLst>
              <a:ext uri="{28A0092B-C50C-407E-A947-70E740481C1C}">
                <a14:useLocalDpi xmlns:a14="http://schemas.microsoft.com/office/drawing/2010/main" val="0"/>
              </a:ext>
            </a:extLst>
          </a:blip>
          <a:srcRect b="3776"/>
          <a:stretch>
            <a:fillRect/>
          </a:stretch>
        </p:blipFill>
        <p:spPr>
          <a:xfrm>
            <a:off x="0" y="50326"/>
            <a:ext cx="7226710" cy="6842989"/>
          </a:xfrm>
          <a:prstGeom prst="rect">
            <a:avLst/>
          </a:prstGeom>
        </p:spPr>
      </p:pic>
      <p:sp>
        <p:nvSpPr>
          <p:cNvPr id="4" name="TextBox 3">
            <a:extLst>
              <a:ext uri="{FF2B5EF4-FFF2-40B4-BE49-F238E27FC236}">
                <a16:creationId xmlns:a16="http://schemas.microsoft.com/office/drawing/2014/main" id="{7A7CEDC5-53B2-DC96-977D-4FEFA99B7639}"/>
              </a:ext>
            </a:extLst>
          </p:cNvPr>
          <p:cNvSpPr txBox="1"/>
          <p:nvPr/>
        </p:nvSpPr>
        <p:spPr>
          <a:xfrm>
            <a:off x="6974894" y="2879057"/>
            <a:ext cx="5917368" cy="615553"/>
          </a:xfrm>
          <a:prstGeom prst="rect">
            <a:avLst/>
          </a:prstGeom>
          <a:noFill/>
        </p:spPr>
        <p:txBody>
          <a:bodyPr wrap="square">
            <a:spAutoFit/>
          </a:bodyPr>
          <a:lstStyle/>
          <a:p>
            <a:pPr algn="ctr"/>
            <a:r>
              <a:rPr lang="en-US" sz="3400" b="1">
                <a:solidFill>
                  <a:srgbClr val="002060"/>
                </a:solidFill>
              </a:rPr>
              <a:t>Test Your Knowledge!</a:t>
            </a:r>
          </a:p>
        </p:txBody>
      </p:sp>
      <p:pic>
        <p:nvPicPr>
          <p:cNvPr id="6" name="Picture 5" descr="A light bulb with rays of light coming out of it&#10;&#10;AI-generated content may be incorrect.">
            <a:extLst>
              <a:ext uri="{FF2B5EF4-FFF2-40B4-BE49-F238E27FC236}">
                <a16:creationId xmlns:a16="http://schemas.microsoft.com/office/drawing/2014/main" id="{60FC7ECE-7517-96FF-45AE-BC5B4F056AFA}"/>
              </a:ext>
            </a:extLst>
          </p:cNvPr>
          <p:cNvPicPr>
            <a:picLocks noChangeAspect="1"/>
          </p:cNvPicPr>
          <p:nvPr/>
        </p:nvPicPr>
        <p:blipFill>
          <a:blip r:embed="rId4"/>
          <a:stretch>
            <a:fillRect/>
          </a:stretch>
        </p:blipFill>
        <p:spPr>
          <a:xfrm>
            <a:off x="9523076" y="363682"/>
            <a:ext cx="2436092" cy="2372592"/>
          </a:xfrm>
          <a:prstGeom prst="rect">
            <a:avLst/>
          </a:prstGeom>
        </p:spPr>
      </p:pic>
      <p:pic>
        <p:nvPicPr>
          <p:cNvPr id="10" name="Picture 9" descr="A yellow circle with white hands and stars&#10;&#10;AI-generated content may be incorrect.">
            <a:extLst>
              <a:ext uri="{FF2B5EF4-FFF2-40B4-BE49-F238E27FC236}">
                <a16:creationId xmlns:a16="http://schemas.microsoft.com/office/drawing/2014/main" id="{467DEB8C-5F96-29EC-A27D-6BF24127CF0C}"/>
              </a:ext>
            </a:extLst>
          </p:cNvPr>
          <p:cNvPicPr>
            <a:picLocks noChangeAspect="1"/>
          </p:cNvPicPr>
          <p:nvPr/>
        </p:nvPicPr>
        <p:blipFill>
          <a:blip r:embed="rId5"/>
          <a:srcRect l="4601" t="247" r="842" b="-465"/>
          <a:stretch>
            <a:fillRect/>
          </a:stretch>
        </p:blipFill>
        <p:spPr>
          <a:xfrm>
            <a:off x="10041699" y="3374675"/>
            <a:ext cx="2039436" cy="2135079"/>
          </a:xfrm>
          <a:prstGeom prst="rect">
            <a:avLst/>
          </a:prstGeom>
        </p:spPr>
      </p:pic>
    </p:spTree>
    <p:extLst>
      <p:ext uri="{BB962C8B-B14F-4D97-AF65-F5344CB8AC3E}">
        <p14:creationId xmlns:p14="http://schemas.microsoft.com/office/powerpoint/2010/main" val="1321937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88702-75F8-300E-087B-6E126E421F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69BF690-A28D-BE24-CE01-725E3AD0801C}"/>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Reminders/Tips</a:t>
            </a:r>
          </a:p>
        </p:txBody>
      </p:sp>
      <p:pic>
        <p:nvPicPr>
          <p:cNvPr id="3" name="Picture 5">
            <a:extLst>
              <a:ext uri="{FF2B5EF4-FFF2-40B4-BE49-F238E27FC236}">
                <a16:creationId xmlns:a16="http://schemas.microsoft.com/office/drawing/2014/main" id="{C8A9969B-961F-D3DD-976F-FDB1BF1D77B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pic>
        <p:nvPicPr>
          <p:cNvPr id="6" name="Picture 5">
            <a:extLst>
              <a:ext uri="{FF2B5EF4-FFF2-40B4-BE49-F238E27FC236}">
                <a16:creationId xmlns:a16="http://schemas.microsoft.com/office/drawing/2014/main" id="{864C0011-2CDF-914F-D883-6F4336088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378" y="1646903"/>
            <a:ext cx="5346291" cy="3564194"/>
          </a:xfrm>
          <a:prstGeom prst="rect">
            <a:avLst/>
          </a:prstGeom>
        </p:spPr>
      </p:pic>
      <p:sp>
        <p:nvSpPr>
          <p:cNvPr id="8" name="TextBox 7">
            <a:extLst>
              <a:ext uri="{FF2B5EF4-FFF2-40B4-BE49-F238E27FC236}">
                <a16:creationId xmlns:a16="http://schemas.microsoft.com/office/drawing/2014/main" id="{DD9CCF9C-B0B2-9DB9-D08C-A1AF12A56E64}"/>
              </a:ext>
            </a:extLst>
          </p:cNvPr>
          <p:cNvSpPr txBox="1"/>
          <p:nvPr/>
        </p:nvSpPr>
        <p:spPr>
          <a:xfrm>
            <a:off x="373626" y="958645"/>
            <a:ext cx="6271752" cy="5816977"/>
          </a:xfrm>
          <a:prstGeom prst="rect">
            <a:avLst/>
          </a:prstGeom>
          <a:noFill/>
        </p:spPr>
        <p:txBody>
          <a:bodyPr wrap="square">
            <a:spAutoFit/>
          </a:bodyPr>
          <a:lstStyle/>
          <a:p>
            <a:pPr fontAlgn="auto">
              <a:buNone/>
            </a:pPr>
            <a:r>
              <a:rPr lang="en-US" sz="2400" b="1">
                <a:solidFill>
                  <a:srgbClr val="002060"/>
                </a:solidFill>
                <a:effectLst/>
              </a:rPr>
              <a:t>A few last reminders about communicating with families about flu vaccine: </a:t>
            </a:r>
          </a:p>
          <a:p>
            <a:pPr fontAlgn="auto">
              <a:buNone/>
            </a:pPr>
            <a:endParaRPr lang="en-US" sz="2400" b="0">
              <a:solidFill>
                <a:srgbClr val="002060"/>
              </a:solidFill>
              <a:effectLst/>
            </a:endParaRPr>
          </a:p>
          <a:p>
            <a:pPr fontAlgn="auto">
              <a:buFont typeface="Arial" panose="020B0604020202020204" pitchFamily="34" charset="0"/>
              <a:buChar char="•"/>
            </a:pPr>
            <a:r>
              <a:rPr lang="en-US" sz="2400">
                <a:solidFill>
                  <a:srgbClr val="002060"/>
                </a:solidFill>
                <a:effectLst/>
              </a:rPr>
              <a:t>Keep it simple. </a:t>
            </a:r>
          </a:p>
          <a:p>
            <a:pPr fontAlgn="auto"/>
            <a:endParaRPr lang="en-US" sz="2400">
              <a:solidFill>
                <a:srgbClr val="002060"/>
              </a:solidFill>
              <a:effectLst/>
            </a:endParaRPr>
          </a:p>
          <a:p>
            <a:pPr fontAlgn="auto">
              <a:buFont typeface="Arial" panose="020B0604020202020204" pitchFamily="34" charset="0"/>
              <a:buChar char="•"/>
            </a:pPr>
            <a:r>
              <a:rPr lang="en-US" sz="2400">
                <a:solidFill>
                  <a:srgbClr val="002060"/>
                </a:solidFill>
                <a:effectLst/>
              </a:rPr>
              <a:t>Balance statistics with personal stories. </a:t>
            </a:r>
          </a:p>
          <a:p>
            <a:pPr fontAlgn="auto"/>
            <a:endParaRPr lang="en-US" sz="2400">
              <a:solidFill>
                <a:srgbClr val="002060"/>
              </a:solidFill>
              <a:effectLst/>
            </a:endParaRPr>
          </a:p>
          <a:p>
            <a:pPr fontAlgn="auto">
              <a:buFont typeface="Arial" panose="020B0604020202020204" pitchFamily="34" charset="0"/>
              <a:buChar char="•"/>
            </a:pPr>
            <a:r>
              <a:rPr lang="en-US" sz="2400">
                <a:solidFill>
                  <a:srgbClr val="002060"/>
                </a:solidFill>
                <a:effectLst/>
              </a:rPr>
              <a:t>Avoid repeating incorrect information. </a:t>
            </a:r>
          </a:p>
          <a:p>
            <a:pPr fontAlgn="auto"/>
            <a:endParaRPr lang="en-US" sz="2400">
              <a:solidFill>
                <a:srgbClr val="002060"/>
              </a:solidFill>
              <a:effectLst/>
            </a:endParaRPr>
          </a:p>
          <a:p>
            <a:pPr fontAlgn="auto">
              <a:buFont typeface="Arial" panose="020B0604020202020204" pitchFamily="34" charset="0"/>
              <a:buChar char="•"/>
            </a:pPr>
            <a:r>
              <a:rPr lang="en-US" sz="2400">
                <a:solidFill>
                  <a:srgbClr val="002060"/>
                </a:solidFill>
                <a:effectLst/>
              </a:rPr>
              <a:t>Tie flu vaccination to protecting loved ones.</a:t>
            </a:r>
          </a:p>
          <a:p>
            <a:pPr fontAlgn="auto"/>
            <a:r>
              <a:rPr lang="en-US" sz="2400">
                <a:solidFill>
                  <a:srgbClr val="002060"/>
                </a:solidFill>
                <a:effectLst/>
              </a:rPr>
              <a:t> </a:t>
            </a:r>
          </a:p>
          <a:p>
            <a:pPr fontAlgn="auto">
              <a:buFont typeface="Arial" panose="020B0604020202020204" pitchFamily="34" charset="0"/>
              <a:buChar char="•"/>
            </a:pPr>
            <a:r>
              <a:rPr lang="en-US" sz="2400">
                <a:solidFill>
                  <a:srgbClr val="002060"/>
                </a:solidFill>
                <a:effectLst/>
              </a:rPr>
              <a:t>Position annual flu vaccination as an important component to overall management of health.</a:t>
            </a:r>
          </a:p>
          <a:p>
            <a:pPr>
              <a:buNone/>
            </a:pPr>
            <a:br>
              <a:rPr lang="en-US" b="0" i="0">
                <a:solidFill>
                  <a:srgbClr val="000000"/>
                </a:solidFill>
                <a:effectLst/>
                <a:latin typeface="inherit"/>
              </a:rPr>
            </a:br>
            <a:endParaRPr lang="en-US"/>
          </a:p>
        </p:txBody>
      </p:sp>
    </p:spTree>
    <p:extLst>
      <p:ext uri="{BB962C8B-B14F-4D97-AF65-F5344CB8AC3E}">
        <p14:creationId xmlns:p14="http://schemas.microsoft.com/office/powerpoint/2010/main" val="820410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55DE61F-EA8E-04B3-F949-5B3A1AA40E7C}"/>
              </a:ext>
            </a:extLst>
          </p:cNvPr>
          <p:cNvSpPr txBox="1"/>
          <p:nvPr/>
        </p:nvSpPr>
        <p:spPr>
          <a:xfrm>
            <a:off x="3047419" y="663422"/>
            <a:ext cx="6097162" cy="769441"/>
          </a:xfrm>
          <a:prstGeom prst="rect">
            <a:avLst/>
          </a:prstGeom>
          <a:noFill/>
        </p:spPr>
        <p:txBody>
          <a:bodyPr wrap="square">
            <a:spAutoFit/>
          </a:bodyPr>
          <a:lstStyle/>
          <a:p>
            <a:pPr algn="ctr"/>
            <a:r>
              <a:rPr lang="en-US" sz="4400" b="1">
                <a:solidFill>
                  <a:srgbClr val="002060"/>
                </a:solidFill>
              </a:rPr>
              <a:t>Test Your Knowledge!</a:t>
            </a:r>
          </a:p>
        </p:txBody>
      </p:sp>
      <p:sp>
        <p:nvSpPr>
          <p:cNvPr id="11" name="TextBox 10">
            <a:extLst>
              <a:ext uri="{FF2B5EF4-FFF2-40B4-BE49-F238E27FC236}">
                <a16:creationId xmlns:a16="http://schemas.microsoft.com/office/drawing/2014/main" id="{949A6C5A-E752-EAD5-BF68-4DBE6A733699}"/>
              </a:ext>
            </a:extLst>
          </p:cNvPr>
          <p:cNvSpPr txBox="1"/>
          <p:nvPr/>
        </p:nvSpPr>
        <p:spPr>
          <a:xfrm>
            <a:off x="1562391" y="1849741"/>
            <a:ext cx="9067218" cy="390818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a:solidFill>
                  <a:srgbClr val="002060"/>
                </a:solidFill>
              </a:rPr>
              <a:t>Fever is more common with _____</a:t>
            </a:r>
          </a:p>
          <a:p>
            <a:pPr marL="285750" indent="-285750">
              <a:lnSpc>
                <a:spcPct val="150000"/>
              </a:lnSpc>
              <a:buFont typeface="Arial" panose="020B0604020202020204" pitchFamily="34" charset="0"/>
              <a:buChar char="•"/>
            </a:pPr>
            <a:r>
              <a:rPr lang="en-US" sz="2800">
                <a:solidFill>
                  <a:srgbClr val="002060"/>
                </a:solidFill>
              </a:rPr>
              <a:t>Sneezing is more common with _____</a:t>
            </a:r>
          </a:p>
          <a:p>
            <a:pPr marL="285750" indent="-285750">
              <a:lnSpc>
                <a:spcPct val="150000"/>
              </a:lnSpc>
              <a:buFont typeface="Arial" panose="020B0604020202020204" pitchFamily="34" charset="0"/>
              <a:buChar char="•"/>
            </a:pPr>
            <a:r>
              <a:rPr lang="en-US" sz="2800">
                <a:solidFill>
                  <a:srgbClr val="002060"/>
                </a:solidFill>
              </a:rPr>
              <a:t>An abrupt onset is more common with _____</a:t>
            </a:r>
          </a:p>
          <a:p>
            <a:pPr marL="285750" indent="-285750">
              <a:lnSpc>
                <a:spcPct val="150000"/>
              </a:lnSpc>
              <a:buFont typeface="Arial" panose="020B0604020202020204" pitchFamily="34" charset="0"/>
              <a:buChar char="•"/>
            </a:pPr>
            <a:r>
              <a:rPr lang="en-US" sz="2800">
                <a:solidFill>
                  <a:srgbClr val="002060"/>
                </a:solidFill>
              </a:rPr>
              <a:t>A gradual onset is more common with _____</a:t>
            </a:r>
          </a:p>
          <a:p>
            <a:pPr marL="285750" indent="-285750">
              <a:lnSpc>
                <a:spcPct val="150000"/>
              </a:lnSpc>
              <a:buFont typeface="Arial" panose="020B0604020202020204" pitchFamily="34" charset="0"/>
              <a:buChar char="•"/>
            </a:pPr>
            <a:r>
              <a:rPr lang="en-US" sz="2800">
                <a:solidFill>
                  <a:srgbClr val="002060"/>
                </a:solidFill>
              </a:rPr>
              <a:t>A stuffy nose is more common with _____</a:t>
            </a:r>
          </a:p>
          <a:p>
            <a:pPr marL="285750" indent="-285750">
              <a:lnSpc>
                <a:spcPct val="150000"/>
              </a:lnSpc>
              <a:buFont typeface="Arial" panose="020B0604020202020204" pitchFamily="34" charset="0"/>
              <a:buChar char="•"/>
            </a:pPr>
            <a:r>
              <a:rPr lang="en-US" sz="2800">
                <a:solidFill>
                  <a:srgbClr val="002060"/>
                </a:solidFill>
              </a:rPr>
              <a:t>Aches and headache are more common with _____</a:t>
            </a:r>
          </a:p>
        </p:txBody>
      </p:sp>
      <p:pic>
        <p:nvPicPr>
          <p:cNvPr id="2" name="Picture 5">
            <a:extLst>
              <a:ext uri="{FF2B5EF4-FFF2-40B4-BE49-F238E27FC236}">
                <a16:creationId xmlns:a16="http://schemas.microsoft.com/office/drawing/2014/main" id="{FFCECC6E-7C04-688D-7338-5D47BC63D04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pic>
        <p:nvPicPr>
          <p:cNvPr id="4" name="Picture 3" descr="A light bulb with rays of light coming out of it&#10;&#10;AI-generated content may be incorrect.">
            <a:extLst>
              <a:ext uri="{FF2B5EF4-FFF2-40B4-BE49-F238E27FC236}">
                <a16:creationId xmlns:a16="http://schemas.microsoft.com/office/drawing/2014/main" id="{A7E09F25-48F9-D8E4-073F-8863D01EBD4B}"/>
              </a:ext>
            </a:extLst>
          </p:cNvPr>
          <p:cNvPicPr>
            <a:picLocks noChangeAspect="1"/>
          </p:cNvPicPr>
          <p:nvPr/>
        </p:nvPicPr>
        <p:blipFill>
          <a:blip r:embed="rId3"/>
          <a:stretch>
            <a:fillRect/>
          </a:stretch>
        </p:blipFill>
        <p:spPr>
          <a:xfrm>
            <a:off x="8589818" y="1050637"/>
            <a:ext cx="3498273" cy="3498273"/>
          </a:xfrm>
          <a:prstGeom prst="rect">
            <a:avLst/>
          </a:prstGeom>
        </p:spPr>
      </p:pic>
    </p:spTree>
    <p:extLst>
      <p:ext uri="{BB962C8B-B14F-4D97-AF65-F5344CB8AC3E}">
        <p14:creationId xmlns:p14="http://schemas.microsoft.com/office/powerpoint/2010/main" val="2764826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58BB9-187A-B6D4-A4BB-0D7DFC435E68}"/>
            </a:ext>
          </a:extLst>
        </p:cNvPr>
        <p:cNvGrpSpPr/>
        <p:nvPr/>
      </p:nvGrpSpPr>
      <p:grpSpPr>
        <a:xfrm>
          <a:off x="0" y="0"/>
          <a:ext cx="0" cy="0"/>
          <a:chOff x="0" y="0"/>
          <a:chExt cx="0" cy="0"/>
        </a:xfrm>
      </p:grpSpPr>
      <p:pic>
        <p:nvPicPr>
          <p:cNvPr id="3" name="Picture 5">
            <a:extLst>
              <a:ext uri="{FF2B5EF4-FFF2-40B4-BE49-F238E27FC236}">
                <a16:creationId xmlns:a16="http://schemas.microsoft.com/office/drawing/2014/main" id="{D631D87F-3D9A-3E75-C8B9-54789814C0D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pic>
        <p:nvPicPr>
          <p:cNvPr id="5" name="Picture 4">
            <a:extLst>
              <a:ext uri="{FF2B5EF4-FFF2-40B4-BE49-F238E27FC236}">
                <a16:creationId xmlns:a16="http://schemas.microsoft.com/office/drawing/2014/main" id="{F5ACA718-195B-0973-91E9-19B066E60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326380" cy="6822071"/>
          </a:xfrm>
          <a:prstGeom prst="rect">
            <a:avLst/>
          </a:prstGeom>
        </p:spPr>
      </p:pic>
      <p:sp>
        <p:nvSpPr>
          <p:cNvPr id="7" name="TextBox 6">
            <a:extLst>
              <a:ext uri="{FF2B5EF4-FFF2-40B4-BE49-F238E27FC236}">
                <a16:creationId xmlns:a16="http://schemas.microsoft.com/office/drawing/2014/main" id="{3D3AF685-7480-CFCB-6FD9-C8D223F9C53D}"/>
              </a:ext>
            </a:extLst>
          </p:cNvPr>
          <p:cNvSpPr txBox="1"/>
          <p:nvPr/>
        </p:nvSpPr>
        <p:spPr>
          <a:xfrm>
            <a:off x="6096000" y="2377192"/>
            <a:ext cx="6237768" cy="2369880"/>
          </a:xfrm>
          <a:prstGeom prst="rect">
            <a:avLst/>
          </a:prstGeom>
          <a:noFill/>
        </p:spPr>
        <p:txBody>
          <a:bodyPr wrap="square">
            <a:spAutoFit/>
          </a:bodyPr>
          <a:lstStyle/>
          <a:p>
            <a:pPr fontAlgn="auto">
              <a:buNone/>
            </a:pPr>
            <a:r>
              <a:rPr lang="en-US" sz="2600" b="0">
                <a:solidFill>
                  <a:srgbClr val="002060"/>
                </a:solidFill>
                <a:effectLst/>
              </a:rPr>
              <a:t>CDC’s “</a:t>
            </a:r>
            <a:r>
              <a:rPr lang="en-US" sz="2600" b="1">
                <a:solidFill>
                  <a:srgbClr val="002060"/>
                </a:solidFill>
                <a:effectLst/>
              </a:rPr>
              <a:t>Make a Strong Flu Vaccine Recommendation</a:t>
            </a:r>
            <a:r>
              <a:rPr lang="en-US" sz="2600">
                <a:solidFill>
                  <a:srgbClr val="002060"/>
                </a:solidFill>
              </a:rPr>
              <a:t>” Flyer:</a:t>
            </a:r>
          </a:p>
          <a:p>
            <a:pPr marL="342900" indent="-342900" fontAlgn="auto">
              <a:buFont typeface="Arial" panose="020B0604020202020204" pitchFamily="34" charset="0"/>
              <a:buChar char="•"/>
            </a:pPr>
            <a:r>
              <a:rPr lang="en-US" sz="2400">
                <a:solidFill>
                  <a:srgbClr val="002060"/>
                </a:solidFill>
                <a:hlinkClick r:id="rId4"/>
              </a:rPr>
              <a:t>3-page general flyer</a:t>
            </a:r>
            <a:endParaRPr lang="en-US" sz="2400">
              <a:solidFill>
                <a:srgbClr val="002060"/>
              </a:solidFill>
            </a:endParaRPr>
          </a:p>
          <a:p>
            <a:pPr marL="800100" lvl="1" indent="-342900">
              <a:buFont typeface="Arial" panose="020B0604020202020204" pitchFamily="34" charset="0"/>
              <a:buChar char="•"/>
            </a:pPr>
            <a:r>
              <a:rPr lang="en-US" sz="2400">
                <a:solidFill>
                  <a:srgbClr val="002060"/>
                </a:solidFill>
                <a:hlinkClick r:id="rId5"/>
              </a:rPr>
              <a:t>For adults aged 50-60 years</a:t>
            </a:r>
            <a:endParaRPr lang="en-US" sz="2400">
              <a:solidFill>
                <a:srgbClr val="002060"/>
              </a:solidFill>
            </a:endParaRPr>
          </a:p>
          <a:p>
            <a:pPr marL="800100" lvl="1" indent="-342900">
              <a:buFont typeface="Arial" panose="020B0604020202020204" pitchFamily="34" charset="0"/>
              <a:buChar char="•"/>
            </a:pPr>
            <a:r>
              <a:rPr lang="en-US" sz="2400">
                <a:solidFill>
                  <a:srgbClr val="002060"/>
                </a:solidFill>
                <a:hlinkClick r:id="rId6"/>
              </a:rPr>
              <a:t>For adults 65 and older</a:t>
            </a:r>
            <a:endParaRPr lang="en-US" sz="2400">
              <a:solidFill>
                <a:srgbClr val="002060"/>
              </a:solidFill>
            </a:endParaRPr>
          </a:p>
          <a:p>
            <a:pPr marL="342900" indent="-342900" fontAlgn="auto">
              <a:buFont typeface="Arial" panose="020B0604020202020204" pitchFamily="34" charset="0"/>
              <a:buChar char="•"/>
            </a:pPr>
            <a:endParaRPr lang="en-US" sz="2400" b="0">
              <a:solidFill>
                <a:srgbClr val="002060"/>
              </a:solidFill>
              <a:effectLst/>
            </a:endParaRPr>
          </a:p>
        </p:txBody>
      </p:sp>
    </p:spTree>
    <p:extLst>
      <p:ext uri="{BB962C8B-B14F-4D97-AF65-F5344CB8AC3E}">
        <p14:creationId xmlns:p14="http://schemas.microsoft.com/office/powerpoint/2010/main" val="2059204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95ABA90A-A373-3311-7EE6-AC0479B80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1F64F8-B3F7-6643-1F1B-3D4E7CEA7E31}"/>
              </a:ext>
            </a:extLst>
          </p:cNvPr>
          <p:cNvSpPr>
            <a:spLocks noGrp="1"/>
          </p:cNvSpPr>
          <p:nvPr>
            <p:ph type="ctrTitle"/>
          </p:nvPr>
        </p:nvSpPr>
        <p:spPr>
          <a:xfrm>
            <a:off x="1123234" y="1824816"/>
            <a:ext cx="9945531" cy="3208368"/>
          </a:xfrm>
          <a:solidFill>
            <a:srgbClr val="FFC000"/>
          </a:solidFill>
          <a:ln>
            <a:solidFill>
              <a:schemeClr val="accent1"/>
            </a:solidFill>
          </a:ln>
          <a:effectLst>
            <a:outerShdw blurRad="50800" dist="38100" dir="2700000" algn="tl" rotWithShape="0">
              <a:prstClr val="black">
                <a:alpha val="40000"/>
              </a:prstClr>
            </a:outerShdw>
          </a:effectLst>
        </p:spPr>
        <p:txBody>
          <a:bodyPr lIns="457200" tIns="457200" rIns="457200" bIns="457200">
            <a:normAutofit fontScale="90000"/>
          </a:bodyPr>
          <a:lstStyle/>
          <a:p>
            <a:pPr algn="l"/>
            <a:r>
              <a:rPr lang="en-US" b="1" dirty="0">
                <a:solidFill>
                  <a:srgbClr val="002060"/>
                </a:solidFill>
              </a:rPr>
              <a:t>Lesson 5: </a:t>
            </a:r>
            <a:br>
              <a:rPr lang="en-US" b="1" dirty="0">
                <a:solidFill>
                  <a:srgbClr val="002060"/>
                </a:solidFill>
              </a:rPr>
            </a:br>
            <a:r>
              <a:rPr lang="en-US" b="1" dirty="0">
                <a:solidFill>
                  <a:srgbClr val="002060"/>
                </a:solidFill>
              </a:rPr>
              <a:t>Quick answers to common family and provider concerns</a:t>
            </a:r>
          </a:p>
        </p:txBody>
      </p:sp>
      <p:pic>
        <p:nvPicPr>
          <p:cNvPr id="3" name="Picture 5">
            <a:extLst>
              <a:ext uri="{FF2B5EF4-FFF2-40B4-BE49-F238E27FC236}">
                <a16:creationId xmlns:a16="http://schemas.microsoft.com/office/drawing/2014/main" id="{2F1A399D-A5B8-E722-A999-FCBE4A002FC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2233762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1F45E-A147-47EC-DE41-5ADC36627A7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F624B63-C040-5751-8CC4-A34C5A280C96}"/>
              </a:ext>
            </a:extLst>
          </p:cNvPr>
          <p:cNvPicPr>
            <a:picLocks noChangeAspect="1"/>
          </p:cNvPicPr>
          <p:nvPr/>
        </p:nvPicPr>
        <p:blipFill>
          <a:blip r:embed="rId2">
            <a:extLst>
              <a:ext uri="{28A0092B-C50C-407E-A947-70E740481C1C}">
                <a14:useLocalDpi xmlns:a14="http://schemas.microsoft.com/office/drawing/2010/main" val="0"/>
              </a:ext>
            </a:extLst>
          </a:blip>
          <a:srcRect l="18534" r="17040"/>
          <a:stretch>
            <a:fillRect/>
          </a:stretch>
        </p:blipFill>
        <p:spPr>
          <a:xfrm>
            <a:off x="0" y="0"/>
            <a:ext cx="12582499" cy="6858000"/>
          </a:xfrm>
          <a:prstGeom prst="rect">
            <a:avLst/>
          </a:prstGeom>
        </p:spPr>
      </p:pic>
      <p:pic>
        <p:nvPicPr>
          <p:cNvPr id="3" name="Picture 5">
            <a:extLst>
              <a:ext uri="{FF2B5EF4-FFF2-40B4-BE49-F238E27FC236}">
                <a16:creationId xmlns:a16="http://schemas.microsoft.com/office/drawing/2014/main" id="{026FF986-42A0-1615-7D1A-445BAE2BFA0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7665"/>
            <a:ext cx="1687057" cy="510335"/>
          </a:xfrm>
          <a:prstGeom prst="rect">
            <a:avLst/>
          </a:prstGeom>
        </p:spPr>
      </p:pic>
    </p:spTree>
    <p:extLst>
      <p:ext uri="{BB962C8B-B14F-4D97-AF65-F5344CB8AC3E}">
        <p14:creationId xmlns:p14="http://schemas.microsoft.com/office/powerpoint/2010/main" val="2034061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23BE4-CF28-93F8-B585-C2771EDB78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E9DA2D-E96F-6044-72D9-43B1F92791AF}"/>
              </a:ext>
            </a:extLst>
          </p:cNvPr>
          <p:cNvPicPr>
            <a:picLocks noChangeAspect="1"/>
          </p:cNvPicPr>
          <p:nvPr/>
        </p:nvPicPr>
        <p:blipFill>
          <a:blip r:embed="rId2">
            <a:extLst>
              <a:ext uri="{28A0092B-C50C-407E-A947-70E740481C1C}">
                <a14:useLocalDpi xmlns:a14="http://schemas.microsoft.com/office/drawing/2010/main" val="0"/>
              </a:ext>
            </a:extLst>
          </a:blip>
          <a:srcRect l="3629" r="5161"/>
          <a:stretch>
            <a:fillRect/>
          </a:stretch>
        </p:blipFill>
        <p:spPr>
          <a:xfrm>
            <a:off x="-50336" y="0"/>
            <a:ext cx="12242336" cy="6858000"/>
          </a:xfrm>
          <a:prstGeom prst="rect">
            <a:avLst/>
          </a:prstGeom>
        </p:spPr>
      </p:pic>
      <p:pic>
        <p:nvPicPr>
          <p:cNvPr id="3" name="Picture 5">
            <a:extLst>
              <a:ext uri="{FF2B5EF4-FFF2-40B4-BE49-F238E27FC236}">
                <a16:creationId xmlns:a16="http://schemas.microsoft.com/office/drawing/2014/main" id="{40B855B4-2524-F675-839D-A2ED3F36AEA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7665"/>
            <a:ext cx="1687057" cy="510335"/>
          </a:xfrm>
          <a:prstGeom prst="rect">
            <a:avLst/>
          </a:prstGeom>
        </p:spPr>
      </p:pic>
    </p:spTree>
    <p:extLst>
      <p:ext uri="{BB962C8B-B14F-4D97-AF65-F5344CB8AC3E}">
        <p14:creationId xmlns:p14="http://schemas.microsoft.com/office/powerpoint/2010/main" val="3017596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69C26-0333-5E9E-EE44-E6405724D05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415114-8A82-0F2C-FBC9-4A2C756A016A}"/>
              </a:ext>
            </a:extLst>
          </p:cNvPr>
          <p:cNvPicPr>
            <a:picLocks noChangeAspect="1"/>
          </p:cNvPicPr>
          <p:nvPr/>
        </p:nvPicPr>
        <p:blipFill>
          <a:blip r:embed="rId2">
            <a:extLst>
              <a:ext uri="{28A0092B-C50C-407E-A947-70E740481C1C}">
                <a14:useLocalDpi xmlns:a14="http://schemas.microsoft.com/office/drawing/2010/main" val="0"/>
              </a:ext>
            </a:extLst>
          </a:blip>
          <a:srcRect l="3629" r="5161"/>
          <a:stretch>
            <a:fillRect/>
          </a:stretch>
        </p:blipFill>
        <p:spPr>
          <a:xfrm>
            <a:off x="-50336" y="0"/>
            <a:ext cx="12242336" cy="6858000"/>
          </a:xfrm>
          <a:prstGeom prst="rect">
            <a:avLst/>
          </a:prstGeom>
        </p:spPr>
      </p:pic>
      <p:pic>
        <p:nvPicPr>
          <p:cNvPr id="3" name="Picture 5">
            <a:extLst>
              <a:ext uri="{FF2B5EF4-FFF2-40B4-BE49-F238E27FC236}">
                <a16:creationId xmlns:a16="http://schemas.microsoft.com/office/drawing/2014/main" id="{5A1B4D96-5A81-7A48-D8FA-BCFC28225CE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7665"/>
            <a:ext cx="1687057" cy="510335"/>
          </a:xfrm>
          <a:prstGeom prst="rect">
            <a:avLst/>
          </a:prstGeom>
        </p:spPr>
      </p:pic>
      <p:sp>
        <p:nvSpPr>
          <p:cNvPr id="2" name="Rectangle 1">
            <a:extLst>
              <a:ext uri="{FF2B5EF4-FFF2-40B4-BE49-F238E27FC236}">
                <a16:creationId xmlns:a16="http://schemas.microsoft.com/office/drawing/2014/main" id="{6A9F4361-DF62-84EB-D99E-3FD0CC217392}"/>
              </a:ext>
            </a:extLst>
          </p:cNvPr>
          <p:cNvSpPr/>
          <p:nvPr/>
        </p:nvSpPr>
        <p:spPr>
          <a:xfrm>
            <a:off x="8868695" y="5142271"/>
            <a:ext cx="3087331" cy="806245"/>
          </a:xfrm>
          <a:prstGeom prst="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6420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74280-E369-EEAE-991E-C3BFEA97084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54C874E-3856-3F86-5E05-BAB16FE1898A}"/>
              </a:ext>
            </a:extLst>
          </p:cNvPr>
          <p:cNvPicPr>
            <a:picLocks noChangeAspect="1"/>
          </p:cNvPicPr>
          <p:nvPr/>
        </p:nvPicPr>
        <p:blipFill>
          <a:blip r:embed="rId2">
            <a:extLst>
              <a:ext uri="{28A0092B-C50C-407E-A947-70E740481C1C}">
                <a14:useLocalDpi xmlns:a14="http://schemas.microsoft.com/office/drawing/2010/main" val="0"/>
              </a:ext>
            </a:extLst>
          </a:blip>
          <a:srcRect l="12605" r="12605"/>
          <a:stretch/>
        </p:blipFill>
        <p:spPr>
          <a:xfrm>
            <a:off x="-50336" y="0"/>
            <a:ext cx="12242336" cy="6858000"/>
          </a:xfrm>
          <a:prstGeom prst="rect">
            <a:avLst/>
          </a:prstGeom>
        </p:spPr>
      </p:pic>
      <p:pic>
        <p:nvPicPr>
          <p:cNvPr id="3" name="Picture 5">
            <a:extLst>
              <a:ext uri="{FF2B5EF4-FFF2-40B4-BE49-F238E27FC236}">
                <a16:creationId xmlns:a16="http://schemas.microsoft.com/office/drawing/2014/main" id="{82FA7F09-AEA0-D659-498D-C181C959645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7665"/>
            <a:ext cx="1687057" cy="510335"/>
          </a:xfrm>
          <a:prstGeom prst="rect">
            <a:avLst/>
          </a:prstGeom>
        </p:spPr>
      </p:pic>
    </p:spTree>
    <p:extLst>
      <p:ext uri="{BB962C8B-B14F-4D97-AF65-F5344CB8AC3E}">
        <p14:creationId xmlns:p14="http://schemas.microsoft.com/office/powerpoint/2010/main" val="953312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5F225-1427-127E-5B73-52F73C43E45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EAE4A9D-70FF-8E16-BAF8-3F24F093B55A}"/>
              </a:ext>
            </a:extLst>
          </p:cNvPr>
          <p:cNvPicPr>
            <a:picLocks noChangeAspect="1"/>
          </p:cNvPicPr>
          <p:nvPr/>
        </p:nvPicPr>
        <p:blipFill>
          <a:blip r:embed="rId2">
            <a:extLst>
              <a:ext uri="{28A0092B-C50C-407E-A947-70E740481C1C}">
                <a14:useLocalDpi xmlns:a14="http://schemas.microsoft.com/office/drawing/2010/main" val="0"/>
              </a:ext>
            </a:extLst>
          </a:blip>
          <a:srcRect l="12208" t="-1377" r="3645" b="1377"/>
          <a:stretch>
            <a:fillRect/>
          </a:stretch>
        </p:blipFill>
        <p:spPr>
          <a:xfrm>
            <a:off x="-230378" y="-88489"/>
            <a:ext cx="12422378" cy="6946489"/>
          </a:xfrm>
          <a:prstGeom prst="rect">
            <a:avLst/>
          </a:prstGeom>
        </p:spPr>
      </p:pic>
      <p:pic>
        <p:nvPicPr>
          <p:cNvPr id="3" name="Picture 5">
            <a:extLst>
              <a:ext uri="{FF2B5EF4-FFF2-40B4-BE49-F238E27FC236}">
                <a16:creationId xmlns:a16="http://schemas.microsoft.com/office/drawing/2014/main" id="{35980960-B9F1-5242-E87F-EEE5D89E522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0378" y="6347665"/>
            <a:ext cx="1687057" cy="510335"/>
          </a:xfrm>
          <a:prstGeom prst="rect">
            <a:avLst/>
          </a:prstGeom>
        </p:spPr>
      </p:pic>
    </p:spTree>
    <p:extLst>
      <p:ext uri="{BB962C8B-B14F-4D97-AF65-F5344CB8AC3E}">
        <p14:creationId xmlns:p14="http://schemas.microsoft.com/office/powerpoint/2010/main" val="2946804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512F4-9DDD-FE87-B25E-547C31E5BF7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FD8A273-601D-DB32-6E9A-08A7AD5844B9}"/>
              </a:ext>
            </a:extLst>
          </p:cNvPr>
          <p:cNvPicPr>
            <a:picLocks noChangeAspect="1"/>
          </p:cNvPicPr>
          <p:nvPr/>
        </p:nvPicPr>
        <p:blipFill>
          <a:blip r:embed="rId2">
            <a:extLst>
              <a:ext uri="{28A0092B-C50C-407E-A947-70E740481C1C}">
                <a14:useLocalDpi xmlns:a14="http://schemas.microsoft.com/office/drawing/2010/main" val="0"/>
              </a:ext>
            </a:extLst>
          </a:blip>
          <a:srcRect l="12208" t="-1377" r="3645" b="1377"/>
          <a:stretch>
            <a:fillRect/>
          </a:stretch>
        </p:blipFill>
        <p:spPr>
          <a:xfrm>
            <a:off x="-230378" y="-88489"/>
            <a:ext cx="12422378" cy="6946489"/>
          </a:xfrm>
          <a:prstGeom prst="rect">
            <a:avLst/>
          </a:prstGeom>
        </p:spPr>
      </p:pic>
      <p:pic>
        <p:nvPicPr>
          <p:cNvPr id="3" name="Picture 5">
            <a:extLst>
              <a:ext uri="{FF2B5EF4-FFF2-40B4-BE49-F238E27FC236}">
                <a16:creationId xmlns:a16="http://schemas.microsoft.com/office/drawing/2014/main" id="{32CC0CEE-909A-92BE-0FD5-6D886276C9E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30378" y="6347665"/>
            <a:ext cx="1687057" cy="510335"/>
          </a:xfrm>
          <a:prstGeom prst="rect">
            <a:avLst/>
          </a:prstGeom>
        </p:spPr>
      </p:pic>
      <p:sp>
        <p:nvSpPr>
          <p:cNvPr id="2" name="Rectangle 1">
            <a:extLst>
              <a:ext uri="{FF2B5EF4-FFF2-40B4-BE49-F238E27FC236}">
                <a16:creationId xmlns:a16="http://schemas.microsoft.com/office/drawing/2014/main" id="{877F4F5E-267E-B3A6-EE8A-EE27D8FA5CFC}"/>
              </a:ext>
            </a:extLst>
          </p:cNvPr>
          <p:cNvSpPr/>
          <p:nvPr/>
        </p:nvSpPr>
        <p:spPr>
          <a:xfrm>
            <a:off x="6243484" y="4984955"/>
            <a:ext cx="5643716" cy="1012722"/>
          </a:xfrm>
          <a:prstGeom prst="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822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2FB43-0300-4D18-DF32-F5737E14E45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5B1FF1E-9F2B-E0C7-81BA-184A2B369B27}"/>
              </a:ext>
            </a:extLst>
          </p:cNvPr>
          <p:cNvPicPr>
            <a:picLocks noChangeAspect="1"/>
          </p:cNvPicPr>
          <p:nvPr/>
        </p:nvPicPr>
        <p:blipFill>
          <a:blip r:embed="rId2">
            <a:extLst>
              <a:ext uri="{28A0092B-C50C-407E-A947-70E740481C1C}">
                <a14:useLocalDpi xmlns:a14="http://schemas.microsoft.com/office/drawing/2010/main" val="0"/>
              </a:ext>
            </a:extLst>
          </a:blip>
          <a:srcRect l="8871" r="7501"/>
          <a:stretch>
            <a:fillRect/>
          </a:stretch>
        </p:blipFill>
        <p:spPr>
          <a:xfrm>
            <a:off x="-1" y="-112669"/>
            <a:ext cx="12247835" cy="7152565"/>
          </a:xfrm>
          <a:prstGeom prst="rect">
            <a:avLst/>
          </a:prstGeom>
        </p:spPr>
      </p:pic>
      <p:pic>
        <p:nvPicPr>
          <p:cNvPr id="3" name="Picture 5">
            <a:extLst>
              <a:ext uri="{FF2B5EF4-FFF2-40B4-BE49-F238E27FC236}">
                <a16:creationId xmlns:a16="http://schemas.microsoft.com/office/drawing/2014/main" id="{17997CB9-01D1-A344-4D6B-FB8A7AB1151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7665"/>
            <a:ext cx="1687057" cy="510335"/>
          </a:xfrm>
          <a:prstGeom prst="rect">
            <a:avLst/>
          </a:prstGeom>
        </p:spPr>
      </p:pic>
    </p:spTree>
    <p:extLst>
      <p:ext uri="{BB962C8B-B14F-4D97-AF65-F5344CB8AC3E}">
        <p14:creationId xmlns:p14="http://schemas.microsoft.com/office/powerpoint/2010/main" val="2753017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7EFA4-DF42-5C7A-8E2A-CB540E9D04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3F09A5-E925-3975-EB4F-78D55FE8030B}"/>
              </a:ext>
            </a:extLst>
          </p:cNvPr>
          <p:cNvPicPr>
            <a:picLocks noChangeAspect="1"/>
          </p:cNvPicPr>
          <p:nvPr/>
        </p:nvPicPr>
        <p:blipFill>
          <a:blip r:embed="rId2">
            <a:extLst>
              <a:ext uri="{28A0092B-C50C-407E-A947-70E740481C1C}">
                <a14:useLocalDpi xmlns:a14="http://schemas.microsoft.com/office/drawing/2010/main" val="0"/>
              </a:ext>
            </a:extLst>
          </a:blip>
          <a:srcRect l="10600" r="10649"/>
          <a:stretch>
            <a:fillRect/>
          </a:stretch>
        </p:blipFill>
        <p:spPr>
          <a:xfrm>
            <a:off x="0" y="0"/>
            <a:ext cx="12258050" cy="6858000"/>
          </a:xfrm>
          <a:prstGeom prst="rect">
            <a:avLst/>
          </a:prstGeom>
        </p:spPr>
      </p:pic>
      <p:pic>
        <p:nvPicPr>
          <p:cNvPr id="3" name="Picture 5">
            <a:extLst>
              <a:ext uri="{FF2B5EF4-FFF2-40B4-BE49-F238E27FC236}">
                <a16:creationId xmlns:a16="http://schemas.microsoft.com/office/drawing/2014/main" id="{F7FD9B26-0179-24E5-95CA-C211831FA09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7665"/>
            <a:ext cx="1687057" cy="510335"/>
          </a:xfrm>
          <a:prstGeom prst="rect">
            <a:avLst/>
          </a:prstGeom>
        </p:spPr>
      </p:pic>
    </p:spTree>
    <p:extLst>
      <p:ext uri="{BB962C8B-B14F-4D97-AF65-F5344CB8AC3E}">
        <p14:creationId xmlns:p14="http://schemas.microsoft.com/office/powerpoint/2010/main" val="793592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84942-6BCD-8013-9760-CCF7A5997A3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D5CD339-5513-CE2F-A408-4CA0CFF90DDD}"/>
              </a:ext>
            </a:extLst>
          </p:cNvPr>
          <p:cNvSpPr txBox="1"/>
          <p:nvPr/>
        </p:nvSpPr>
        <p:spPr>
          <a:xfrm>
            <a:off x="3047419" y="663422"/>
            <a:ext cx="6097162" cy="769441"/>
          </a:xfrm>
          <a:prstGeom prst="rect">
            <a:avLst/>
          </a:prstGeom>
          <a:noFill/>
        </p:spPr>
        <p:txBody>
          <a:bodyPr wrap="square">
            <a:spAutoFit/>
          </a:bodyPr>
          <a:lstStyle/>
          <a:p>
            <a:pPr algn="ctr"/>
            <a:r>
              <a:rPr lang="en-US" sz="4400" b="1">
                <a:solidFill>
                  <a:srgbClr val="002060"/>
                </a:solidFill>
              </a:rPr>
              <a:t>Test Your Knowledge!</a:t>
            </a:r>
          </a:p>
        </p:txBody>
      </p:sp>
      <p:sp>
        <p:nvSpPr>
          <p:cNvPr id="11" name="TextBox 10">
            <a:extLst>
              <a:ext uri="{FF2B5EF4-FFF2-40B4-BE49-F238E27FC236}">
                <a16:creationId xmlns:a16="http://schemas.microsoft.com/office/drawing/2014/main" id="{7C6DEC65-5AD2-1F41-0E0F-02174B5F51E8}"/>
              </a:ext>
            </a:extLst>
          </p:cNvPr>
          <p:cNvSpPr txBox="1"/>
          <p:nvPr/>
        </p:nvSpPr>
        <p:spPr>
          <a:xfrm>
            <a:off x="1562391" y="1849741"/>
            <a:ext cx="9067218" cy="3908186"/>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800">
                <a:solidFill>
                  <a:srgbClr val="002060"/>
                </a:solidFill>
              </a:rPr>
              <a:t>Fever is more common with </a:t>
            </a:r>
            <a:r>
              <a:rPr lang="en-US" sz="2800" b="1">
                <a:solidFill>
                  <a:srgbClr val="002060"/>
                </a:solidFill>
              </a:rPr>
              <a:t>flu</a:t>
            </a:r>
          </a:p>
          <a:p>
            <a:pPr marL="285750" indent="-285750">
              <a:lnSpc>
                <a:spcPct val="150000"/>
              </a:lnSpc>
              <a:buFont typeface="Arial" panose="020B0604020202020204" pitchFamily="34" charset="0"/>
              <a:buChar char="•"/>
            </a:pPr>
            <a:r>
              <a:rPr lang="en-US" sz="2800">
                <a:solidFill>
                  <a:srgbClr val="002060"/>
                </a:solidFill>
              </a:rPr>
              <a:t>Sneezing is more common with </a:t>
            </a:r>
            <a:r>
              <a:rPr lang="en-US" sz="2800" b="1">
                <a:solidFill>
                  <a:srgbClr val="002060"/>
                </a:solidFill>
              </a:rPr>
              <a:t>a cold</a:t>
            </a:r>
          </a:p>
          <a:p>
            <a:pPr marL="285750" indent="-285750">
              <a:lnSpc>
                <a:spcPct val="150000"/>
              </a:lnSpc>
              <a:buFont typeface="Arial" panose="020B0604020202020204" pitchFamily="34" charset="0"/>
              <a:buChar char="•"/>
            </a:pPr>
            <a:r>
              <a:rPr lang="en-US" sz="2800">
                <a:solidFill>
                  <a:srgbClr val="002060"/>
                </a:solidFill>
              </a:rPr>
              <a:t>An abrupt onset is more common with </a:t>
            </a:r>
            <a:r>
              <a:rPr lang="en-US" sz="2800" b="1">
                <a:solidFill>
                  <a:srgbClr val="002060"/>
                </a:solidFill>
              </a:rPr>
              <a:t>flu</a:t>
            </a:r>
          </a:p>
          <a:p>
            <a:pPr marL="285750" indent="-285750">
              <a:lnSpc>
                <a:spcPct val="150000"/>
              </a:lnSpc>
              <a:buFont typeface="Arial" panose="020B0604020202020204" pitchFamily="34" charset="0"/>
              <a:buChar char="•"/>
            </a:pPr>
            <a:r>
              <a:rPr lang="en-US" sz="2800">
                <a:solidFill>
                  <a:srgbClr val="002060"/>
                </a:solidFill>
              </a:rPr>
              <a:t>A gradual onset is more common with </a:t>
            </a:r>
            <a:r>
              <a:rPr lang="en-US" sz="2800" b="1">
                <a:solidFill>
                  <a:srgbClr val="002060"/>
                </a:solidFill>
              </a:rPr>
              <a:t>a cold </a:t>
            </a:r>
          </a:p>
          <a:p>
            <a:pPr marL="285750" indent="-285750">
              <a:lnSpc>
                <a:spcPct val="150000"/>
              </a:lnSpc>
              <a:buFont typeface="Arial" panose="020B0604020202020204" pitchFamily="34" charset="0"/>
              <a:buChar char="•"/>
            </a:pPr>
            <a:r>
              <a:rPr lang="en-US" sz="2800">
                <a:solidFill>
                  <a:srgbClr val="002060"/>
                </a:solidFill>
              </a:rPr>
              <a:t>A stuffy nose is more common with </a:t>
            </a:r>
            <a:r>
              <a:rPr lang="en-US" sz="2800" b="1">
                <a:solidFill>
                  <a:srgbClr val="002060"/>
                </a:solidFill>
              </a:rPr>
              <a:t>a cold</a:t>
            </a:r>
          </a:p>
          <a:p>
            <a:pPr marL="285750" indent="-285750">
              <a:lnSpc>
                <a:spcPct val="150000"/>
              </a:lnSpc>
              <a:buFont typeface="Arial" panose="020B0604020202020204" pitchFamily="34" charset="0"/>
              <a:buChar char="•"/>
            </a:pPr>
            <a:r>
              <a:rPr lang="en-US" sz="2800">
                <a:solidFill>
                  <a:srgbClr val="002060"/>
                </a:solidFill>
              </a:rPr>
              <a:t>Aches and headache are more common with </a:t>
            </a:r>
            <a:r>
              <a:rPr lang="en-US" sz="2800" b="1">
                <a:solidFill>
                  <a:srgbClr val="002060"/>
                </a:solidFill>
              </a:rPr>
              <a:t>flu</a:t>
            </a:r>
          </a:p>
        </p:txBody>
      </p:sp>
      <p:pic>
        <p:nvPicPr>
          <p:cNvPr id="2" name="Picture 5">
            <a:extLst>
              <a:ext uri="{FF2B5EF4-FFF2-40B4-BE49-F238E27FC236}">
                <a16:creationId xmlns:a16="http://schemas.microsoft.com/office/drawing/2014/main" id="{DC77FD30-F31C-CE14-C02C-BE64C65498C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pic>
        <p:nvPicPr>
          <p:cNvPr id="4" name="Picture 3" descr="A light bulb with rays of light coming out of it&#10;&#10;AI-generated content may be incorrect.">
            <a:extLst>
              <a:ext uri="{FF2B5EF4-FFF2-40B4-BE49-F238E27FC236}">
                <a16:creationId xmlns:a16="http://schemas.microsoft.com/office/drawing/2014/main" id="{07D68C39-5DCB-7BE8-70AC-98D50AD4EBB4}"/>
              </a:ext>
            </a:extLst>
          </p:cNvPr>
          <p:cNvPicPr>
            <a:picLocks noChangeAspect="1"/>
          </p:cNvPicPr>
          <p:nvPr/>
        </p:nvPicPr>
        <p:blipFill>
          <a:blip r:embed="rId3"/>
          <a:stretch>
            <a:fillRect/>
          </a:stretch>
        </p:blipFill>
        <p:spPr>
          <a:xfrm>
            <a:off x="9017000" y="531092"/>
            <a:ext cx="2343728" cy="2366819"/>
          </a:xfrm>
          <a:prstGeom prst="rect">
            <a:avLst/>
          </a:prstGeom>
        </p:spPr>
      </p:pic>
    </p:spTree>
    <p:extLst>
      <p:ext uri="{BB962C8B-B14F-4D97-AF65-F5344CB8AC3E}">
        <p14:creationId xmlns:p14="http://schemas.microsoft.com/office/powerpoint/2010/main" val="13154937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66F72-78B1-E73E-7855-A949DA7054B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C3368CD-341F-FDF2-CF69-013874D0A0A6}"/>
              </a:ext>
            </a:extLst>
          </p:cNvPr>
          <p:cNvPicPr>
            <a:picLocks noChangeAspect="1"/>
          </p:cNvPicPr>
          <p:nvPr/>
        </p:nvPicPr>
        <p:blipFill>
          <a:blip r:embed="rId2">
            <a:extLst>
              <a:ext uri="{28A0092B-C50C-407E-A947-70E740481C1C}">
                <a14:useLocalDpi xmlns:a14="http://schemas.microsoft.com/office/drawing/2010/main" val="0"/>
              </a:ext>
            </a:extLst>
          </a:blip>
          <a:srcRect l="10600" r="10649"/>
          <a:stretch>
            <a:fillRect/>
          </a:stretch>
        </p:blipFill>
        <p:spPr>
          <a:xfrm>
            <a:off x="0" y="0"/>
            <a:ext cx="12258050" cy="6858000"/>
          </a:xfrm>
          <a:prstGeom prst="rect">
            <a:avLst/>
          </a:prstGeom>
        </p:spPr>
      </p:pic>
      <p:pic>
        <p:nvPicPr>
          <p:cNvPr id="3" name="Picture 5">
            <a:extLst>
              <a:ext uri="{FF2B5EF4-FFF2-40B4-BE49-F238E27FC236}">
                <a16:creationId xmlns:a16="http://schemas.microsoft.com/office/drawing/2014/main" id="{3B2DAF78-7767-ABCA-D21D-9AA729E669C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7665"/>
            <a:ext cx="1687057" cy="510335"/>
          </a:xfrm>
          <a:prstGeom prst="rect">
            <a:avLst/>
          </a:prstGeom>
        </p:spPr>
      </p:pic>
      <p:sp>
        <p:nvSpPr>
          <p:cNvPr id="6" name="Rectangle 5">
            <a:extLst>
              <a:ext uri="{FF2B5EF4-FFF2-40B4-BE49-F238E27FC236}">
                <a16:creationId xmlns:a16="http://schemas.microsoft.com/office/drawing/2014/main" id="{DA2C919E-C3F6-2B7B-0F79-26EC2DFD4020}"/>
              </a:ext>
            </a:extLst>
          </p:cNvPr>
          <p:cNvSpPr/>
          <p:nvPr/>
        </p:nvSpPr>
        <p:spPr>
          <a:xfrm>
            <a:off x="8750709" y="5122606"/>
            <a:ext cx="3507341" cy="757084"/>
          </a:xfrm>
          <a:prstGeom prst="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363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A4DBD-09E3-D14E-2951-86BDB560E00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06B483A-ECF9-6553-F13E-30D3FE809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00768" cy="6858000"/>
          </a:xfrm>
          <a:prstGeom prst="rect">
            <a:avLst/>
          </a:prstGeom>
        </p:spPr>
      </p:pic>
      <p:pic>
        <p:nvPicPr>
          <p:cNvPr id="3" name="Picture 5">
            <a:extLst>
              <a:ext uri="{FF2B5EF4-FFF2-40B4-BE49-F238E27FC236}">
                <a16:creationId xmlns:a16="http://schemas.microsoft.com/office/drawing/2014/main" id="{38015523-A502-D77D-9706-5DB3073A70A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7665"/>
            <a:ext cx="1687057" cy="510335"/>
          </a:xfrm>
          <a:prstGeom prst="rect">
            <a:avLst/>
          </a:prstGeom>
        </p:spPr>
      </p:pic>
    </p:spTree>
    <p:extLst>
      <p:ext uri="{BB962C8B-B14F-4D97-AF65-F5344CB8AC3E}">
        <p14:creationId xmlns:p14="http://schemas.microsoft.com/office/powerpoint/2010/main" val="2993454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9CB7A-76E8-2336-305D-74E32475655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CB1F4F4-F9DF-AA12-EFB5-24CA8D983346}"/>
              </a:ext>
            </a:extLst>
          </p:cNvPr>
          <p:cNvPicPr>
            <a:picLocks noChangeAspect="1"/>
          </p:cNvPicPr>
          <p:nvPr/>
        </p:nvPicPr>
        <p:blipFill>
          <a:blip r:embed="rId2">
            <a:extLst>
              <a:ext uri="{28A0092B-C50C-407E-A947-70E740481C1C}">
                <a14:useLocalDpi xmlns:a14="http://schemas.microsoft.com/office/drawing/2010/main" val="0"/>
              </a:ext>
            </a:extLst>
          </a:blip>
          <a:srcRect l="11048" r="11290"/>
          <a:stretch>
            <a:fillRect/>
          </a:stretch>
        </p:blipFill>
        <p:spPr>
          <a:xfrm>
            <a:off x="0" y="0"/>
            <a:ext cx="12192000" cy="6858000"/>
          </a:xfrm>
          <a:prstGeom prst="rect">
            <a:avLst/>
          </a:prstGeom>
        </p:spPr>
      </p:pic>
      <p:pic>
        <p:nvPicPr>
          <p:cNvPr id="3" name="Picture 5">
            <a:extLst>
              <a:ext uri="{FF2B5EF4-FFF2-40B4-BE49-F238E27FC236}">
                <a16:creationId xmlns:a16="http://schemas.microsoft.com/office/drawing/2014/main" id="{121BFB34-A331-43E9-31B5-3AC530253AA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7665"/>
            <a:ext cx="1687057" cy="510335"/>
          </a:xfrm>
          <a:prstGeom prst="rect">
            <a:avLst/>
          </a:prstGeom>
        </p:spPr>
      </p:pic>
    </p:spTree>
    <p:extLst>
      <p:ext uri="{BB962C8B-B14F-4D97-AF65-F5344CB8AC3E}">
        <p14:creationId xmlns:p14="http://schemas.microsoft.com/office/powerpoint/2010/main" val="24103066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348A4-72F1-0B60-D9A1-EC307B00E0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BD7CCF5-BBA5-344C-E37A-DEBF7AED2CDF}"/>
              </a:ext>
            </a:extLst>
          </p:cNvPr>
          <p:cNvPicPr>
            <a:picLocks noChangeAspect="1"/>
          </p:cNvPicPr>
          <p:nvPr/>
        </p:nvPicPr>
        <p:blipFill>
          <a:blip r:embed="rId2">
            <a:extLst>
              <a:ext uri="{28A0092B-C50C-407E-A947-70E740481C1C}">
                <a14:useLocalDpi xmlns:a14="http://schemas.microsoft.com/office/drawing/2010/main" val="0"/>
              </a:ext>
            </a:extLst>
          </a:blip>
          <a:srcRect l="11048" r="11290"/>
          <a:stretch>
            <a:fillRect/>
          </a:stretch>
        </p:blipFill>
        <p:spPr>
          <a:xfrm>
            <a:off x="0" y="0"/>
            <a:ext cx="12192000" cy="6858000"/>
          </a:xfrm>
          <a:prstGeom prst="rect">
            <a:avLst/>
          </a:prstGeom>
        </p:spPr>
      </p:pic>
      <p:pic>
        <p:nvPicPr>
          <p:cNvPr id="3" name="Picture 5">
            <a:extLst>
              <a:ext uri="{FF2B5EF4-FFF2-40B4-BE49-F238E27FC236}">
                <a16:creationId xmlns:a16="http://schemas.microsoft.com/office/drawing/2014/main" id="{6D23D90B-1D8C-73FC-07C9-4B504A1F2F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7665"/>
            <a:ext cx="1687057" cy="510335"/>
          </a:xfrm>
          <a:prstGeom prst="rect">
            <a:avLst/>
          </a:prstGeom>
        </p:spPr>
      </p:pic>
      <p:sp>
        <p:nvSpPr>
          <p:cNvPr id="2" name="Rectangle 1">
            <a:extLst>
              <a:ext uri="{FF2B5EF4-FFF2-40B4-BE49-F238E27FC236}">
                <a16:creationId xmlns:a16="http://schemas.microsoft.com/office/drawing/2014/main" id="{FEBE2CF9-AA09-5219-0BB2-FAF5370DD49A}"/>
              </a:ext>
            </a:extLst>
          </p:cNvPr>
          <p:cNvSpPr/>
          <p:nvPr/>
        </p:nvSpPr>
        <p:spPr>
          <a:xfrm>
            <a:off x="6213986" y="5742038"/>
            <a:ext cx="5486401" cy="894735"/>
          </a:xfrm>
          <a:prstGeom prst="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55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9DD09-E9EB-FD5F-9C41-624CC23E510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6B3BDE2-A258-E8EF-9550-1CA28BDD7D80}"/>
              </a:ext>
            </a:extLst>
          </p:cNvPr>
          <p:cNvPicPr>
            <a:picLocks noChangeAspect="1"/>
          </p:cNvPicPr>
          <p:nvPr/>
        </p:nvPicPr>
        <p:blipFill>
          <a:blip r:embed="rId2">
            <a:extLst>
              <a:ext uri="{28A0092B-C50C-407E-A947-70E740481C1C}">
                <a14:useLocalDpi xmlns:a14="http://schemas.microsoft.com/office/drawing/2010/main" val="0"/>
              </a:ext>
            </a:extLst>
          </a:blip>
          <a:srcRect l="18534" r="17040"/>
          <a:stretch>
            <a:fillRect/>
          </a:stretch>
        </p:blipFill>
        <p:spPr>
          <a:xfrm>
            <a:off x="0" y="0"/>
            <a:ext cx="12582499" cy="6858000"/>
          </a:xfrm>
          <a:prstGeom prst="rect">
            <a:avLst/>
          </a:prstGeom>
        </p:spPr>
      </p:pic>
      <p:pic>
        <p:nvPicPr>
          <p:cNvPr id="3" name="Picture 5">
            <a:extLst>
              <a:ext uri="{FF2B5EF4-FFF2-40B4-BE49-F238E27FC236}">
                <a16:creationId xmlns:a16="http://schemas.microsoft.com/office/drawing/2014/main" id="{F9880392-A2E5-F723-EDA9-79E47032DB1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7665"/>
            <a:ext cx="1687057" cy="510335"/>
          </a:xfrm>
          <a:prstGeom prst="rect">
            <a:avLst/>
          </a:prstGeom>
        </p:spPr>
      </p:pic>
      <p:sp>
        <p:nvSpPr>
          <p:cNvPr id="6" name="TextBox 13">
            <a:extLst>
              <a:ext uri="{FF2B5EF4-FFF2-40B4-BE49-F238E27FC236}">
                <a16:creationId xmlns:a16="http://schemas.microsoft.com/office/drawing/2014/main" id="{DDBF7304-7F41-62D6-CE46-C92545D6DAF7}"/>
              </a:ext>
            </a:extLst>
          </p:cNvPr>
          <p:cNvSpPr txBox="1"/>
          <p:nvPr/>
        </p:nvSpPr>
        <p:spPr>
          <a:xfrm>
            <a:off x="5053822" y="1714804"/>
            <a:ext cx="7152097" cy="3351027"/>
          </a:xfrm>
          <a:prstGeom prst="roundRect">
            <a:avLst/>
          </a:prstGeom>
          <a:solidFill>
            <a:srgbClr val="3B64AF"/>
          </a:solidFill>
          <a:ln w="28575">
            <a:solidFill>
              <a:srgbClr val="F8BD16"/>
            </a:solidFill>
          </a:ln>
          <a:effectLst>
            <a:outerShdw blurRad="63500" sx="102000" sy="102000" algn="ctr" rotWithShape="0">
              <a:prstClr val="black">
                <a:alpha val="40000"/>
              </a:prstClr>
            </a:outerShdw>
          </a:effectLst>
        </p:spPr>
        <p:txBody>
          <a:bodyPr wrap="square" lIns="0" tIns="0" rIns="0" bIns="0" rtlCol="0" anchor="t">
            <a:spAutoFit/>
          </a:bodyPr>
          <a:lstStyle/>
          <a:p>
            <a:pPr algn="ctr">
              <a:lnSpc>
                <a:spcPts val="3173"/>
              </a:lnSpc>
              <a:spcBef>
                <a:spcPct val="0"/>
              </a:spcBef>
            </a:pPr>
            <a:endParaRPr lang="en-US" sz="4800" b="1">
              <a:solidFill>
                <a:schemeClr val="bg1"/>
              </a:solidFill>
            </a:endParaRPr>
          </a:p>
          <a:p>
            <a:pPr>
              <a:lnSpc>
                <a:spcPts val="3173"/>
              </a:lnSpc>
              <a:spcBef>
                <a:spcPct val="0"/>
              </a:spcBef>
            </a:pPr>
            <a:r>
              <a:rPr lang="en-US" sz="4800" b="1">
                <a:solidFill>
                  <a:schemeClr val="bg1"/>
                </a:solidFill>
              </a:rPr>
              <a:t>  Scenario Complete!</a:t>
            </a:r>
          </a:p>
          <a:p>
            <a:pPr algn="ctr">
              <a:lnSpc>
                <a:spcPts val="3173"/>
              </a:lnSpc>
              <a:spcBef>
                <a:spcPct val="0"/>
              </a:spcBef>
            </a:pPr>
            <a:endParaRPr lang="en-US" sz="4000" b="1">
              <a:solidFill>
                <a:schemeClr val="bg1"/>
              </a:solidFill>
            </a:endParaRPr>
          </a:p>
          <a:p>
            <a:pPr algn="ctr">
              <a:lnSpc>
                <a:spcPts val="3173"/>
              </a:lnSpc>
              <a:spcBef>
                <a:spcPct val="0"/>
              </a:spcBef>
            </a:pPr>
            <a:endParaRPr lang="en-US" sz="4000" b="1">
              <a:solidFill>
                <a:schemeClr val="bg1"/>
              </a:solidFill>
            </a:endParaRPr>
          </a:p>
          <a:p>
            <a:pPr algn="ctr">
              <a:lnSpc>
                <a:spcPts val="3173"/>
              </a:lnSpc>
              <a:spcBef>
                <a:spcPct val="0"/>
              </a:spcBef>
            </a:pPr>
            <a:endParaRPr lang="en-US" sz="4000" b="1">
              <a:solidFill>
                <a:schemeClr val="bg1"/>
              </a:solidFill>
            </a:endParaRPr>
          </a:p>
          <a:p>
            <a:pPr algn="ctr">
              <a:lnSpc>
                <a:spcPts val="3173"/>
              </a:lnSpc>
              <a:spcBef>
                <a:spcPct val="0"/>
              </a:spcBef>
            </a:pPr>
            <a:endParaRPr lang="en-US" sz="4000" b="1">
              <a:solidFill>
                <a:schemeClr val="bg1"/>
              </a:solidFill>
            </a:endParaRPr>
          </a:p>
          <a:p>
            <a:pPr algn="ctr">
              <a:lnSpc>
                <a:spcPts val="3173"/>
              </a:lnSpc>
              <a:spcBef>
                <a:spcPct val="0"/>
              </a:spcBef>
            </a:pPr>
            <a:endParaRPr lang="en-US" sz="4000" b="1">
              <a:solidFill>
                <a:srgbClr val="FFFFFF"/>
              </a:solidFill>
            </a:endParaRPr>
          </a:p>
        </p:txBody>
      </p:sp>
      <p:pic>
        <p:nvPicPr>
          <p:cNvPr id="4" name="Picture 3" descr="A yellow circle with white hands and stars&#10;&#10;AI-generated content may be incorrect.">
            <a:extLst>
              <a:ext uri="{FF2B5EF4-FFF2-40B4-BE49-F238E27FC236}">
                <a16:creationId xmlns:a16="http://schemas.microsoft.com/office/drawing/2014/main" id="{A68FB029-88A1-4AA6-61A3-2D6AD60D68F2}"/>
              </a:ext>
            </a:extLst>
          </p:cNvPr>
          <p:cNvPicPr>
            <a:picLocks noChangeAspect="1"/>
          </p:cNvPicPr>
          <p:nvPr/>
        </p:nvPicPr>
        <p:blipFill>
          <a:blip r:embed="rId4"/>
          <a:stretch>
            <a:fillRect/>
          </a:stretch>
        </p:blipFill>
        <p:spPr>
          <a:xfrm>
            <a:off x="9831169" y="3390215"/>
            <a:ext cx="2745014" cy="2743947"/>
          </a:xfrm>
          <a:prstGeom prst="rect">
            <a:avLst/>
          </a:prstGeom>
        </p:spPr>
      </p:pic>
      <p:sp>
        <p:nvSpPr>
          <p:cNvPr id="9" name="TextBox 8">
            <a:extLst>
              <a:ext uri="{FF2B5EF4-FFF2-40B4-BE49-F238E27FC236}">
                <a16:creationId xmlns:a16="http://schemas.microsoft.com/office/drawing/2014/main" id="{74D233F8-A920-6F6E-0F5C-18F001D5D307}"/>
              </a:ext>
            </a:extLst>
          </p:cNvPr>
          <p:cNvSpPr txBox="1"/>
          <p:nvPr/>
        </p:nvSpPr>
        <p:spPr>
          <a:xfrm>
            <a:off x="5652951" y="3187752"/>
            <a:ext cx="590422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F8BD16"/>
                </a:solidFill>
              </a:rPr>
              <a:t>Great Work!</a:t>
            </a:r>
          </a:p>
        </p:txBody>
      </p:sp>
    </p:spTree>
    <p:extLst>
      <p:ext uri="{BB962C8B-B14F-4D97-AF65-F5344CB8AC3E}">
        <p14:creationId xmlns:p14="http://schemas.microsoft.com/office/powerpoint/2010/main" val="34686004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9D20C-B668-6556-1BD2-D4EE2570E5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47E0EDF-156D-850E-B3A5-C6FC07C79321}"/>
              </a:ext>
            </a:extLst>
          </p:cNvPr>
          <p:cNvSpPr txBox="1"/>
          <p:nvPr/>
        </p:nvSpPr>
        <p:spPr>
          <a:xfrm>
            <a:off x="0" y="0"/>
            <a:ext cx="12192000" cy="954107"/>
          </a:xfrm>
          <a:prstGeom prst="rect">
            <a:avLst/>
          </a:prstGeom>
          <a:solidFill>
            <a:srgbClr val="3B64AF"/>
          </a:solidFill>
        </p:spPr>
        <p:txBody>
          <a:bodyPr wrap="square">
            <a:spAutoFit/>
          </a:bodyPr>
          <a:lstStyle/>
          <a:p>
            <a:pPr algn="ctr"/>
            <a:r>
              <a:rPr lang="en-US" sz="2800" b="1">
                <a:solidFill>
                  <a:srgbClr val="F8BD16"/>
                </a:solidFill>
              </a:rPr>
              <a:t>“I’ve heard there’s a stronger flu vaccine. </a:t>
            </a:r>
          </a:p>
          <a:p>
            <a:pPr algn="ctr"/>
            <a:r>
              <a:rPr lang="en-US" sz="2800" b="1">
                <a:solidFill>
                  <a:srgbClr val="F8BD16"/>
                </a:solidFill>
              </a:rPr>
              <a:t>Who should get that?”</a:t>
            </a:r>
          </a:p>
        </p:txBody>
      </p:sp>
      <p:pic>
        <p:nvPicPr>
          <p:cNvPr id="3" name="Picture 5">
            <a:extLst>
              <a:ext uri="{FF2B5EF4-FFF2-40B4-BE49-F238E27FC236}">
                <a16:creationId xmlns:a16="http://schemas.microsoft.com/office/drawing/2014/main" id="{1E478F4A-1104-E33A-0AF9-7133E4BA4E8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324591" y="6330909"/>
            <a:ext cx="1687057" cy="510335"/>
          </a:xfrm>
          <a:prstGeom prst="rect">
            <a:avLst/>
          </a:prstGeom>
        </p:spPr>
      </p:pic>
      <p:sp>
        <p:nvSpPr>
          <p:cNvPr id="8" name="TextBox 7">
            <a:extLst>
              <a:ext uri="{FF2B5EF4-FFF2-40B4-BE49-F238E27FC236}">
                <a16:creationId xmlns:a16="http://schemas.microsoft.com/office/drawing/2014/main" id="{6BB09F0E-93E9-FD79-929E-F7AB3C99CFB6}"/>
              </a:ext>
            </a:extLst>
          </p:cNvPr>
          <p:cNvSpPr txBox="1"/>
          <p:nvPr/>
        </p:nvSpPr>
        <p:spPr>
          <a:xfrm>
            <a:off x="3336636" y="942040"/>
            <a:ext cx="8985070" cy="3139321"/>
          </a:xfrm>
          <a:prstGeom prst="rect">
            <a:avLst/>
          </a:prstGeom>
          <a:noFill/>
        </p:spPr>
        <p:txBody>
          <a:bodyPr wrap="square">
            <a:spAutoFit/>
          </a:bodyPr>
          <a:lstStyle/>
          <a:p>
            <a:pPr fontAlgn="auto"/>
            <a:r>
              <a:rPr lang="en-US" b="1">
                <a:solidFill>
                  <a:srgbClr val="002060"/>
                </a:solidFill>
              </a:rPr>
              <a:t>ACIP recommendations for adults ages 65 years or older</a:t>
            </a:r>
          </a:p>
          <a:p>
            <a:pPr fontAlgn="auto"/>
            <a:endParaRPr lang="en-US">
              <a:solidFill>
                <a:srgbClr val="002060"/>
              </a:solidFill>
            </a:endParaRPr>
          </a:p>
          <a:p>
            <a:pPr fontAlgn="auto"/>
            <a:r>
              <a:rPr lang="en-US">
                <a:solidFill>
                  <a:srgbClr val="002060"/>
                </a:solidFill>
              </a:rPr>
              <a:t>ACIP recommends that adults aged ≥65 years preferentially receive any one of the following higher dose or adjuvanted quadrivalent influenza vaccines: </a:t>
            </a:r>
          </a:p>
          <a:p>
            <a:pPr fontAlgn="auto"/>
            <a:endParaRPr lang="en-US">
              <a:solidFill>
                <a:srgbClr val="002060"/>
              </a:solidFill>
            </a:endParaRPr>
          </a:p>
          <a:p>
            <a:pPr marL="285750" indent="-285750" fontAlgn="auto">
              <a:buFont typeface="Arial" panose="020B0604020202020204" pitchFamily="34" charset="0"/>
              <a:buChar char="•"/>
            </a:pPr>
            <a:r>
              <a:rPr lang="en-US">
                <a:solidFill>
                  <a:srgbClr val="002060"/>
                </a:solidFill>
              </a:rPr>
              <a:t>High-dose inactivated influenza vaccine (HD-IIV4)</a:t>
            </a:r>
          </a:p>
          <a:p>
            <a:pPr marL="285750" indent="-285750" fontAlgn="auto">
              <a:buFont typeface="Arial" panose="020B0604020202020204" pitchFamily="34" charset="0"/>
              <a:buChar char="•"/>
            </a:pPr>
            <a:r>
              <a:rPr lang="en-US">
                <a:solidFill>
                  <a:srgbClr val="002060"/>
                </a:solidFill>
              </a:rPr>
              <a:t>Recombinant influenza vaccine (RIV4)</a:t>
            </a:r>
          </a:p>
          <a:p>
            <a:pPr marL="285750" indent="-285750" fontAlgn="auto">
              <a:buFont typeface="Arial" panose="020B0604020202020204" pitchFamily="34" charset="0"/>
              <a:buChar char="•"/>
            </a:pPr>
            <a:r>
              <a:rPr lang="en-US">
                <a:solidFill>
                  <a:srgbClr val="002060"/>
                </a:solidFill>
              </a:rPr>
              <a:t>Adjuvanted inactivated influenza vaccine (aIIV4)</a:t>
            </a:r>
          </a:p>
          <a:p>
            <a:pPr marL="285750" indent="-285750" fontAlgn="auto">
              <a:buFont typeface="Arial" panose="020B0604020202020204" pitchFamily="34" charset="0"/>
              <a:buChar char="•"/>
            </a:pPr>
            <a:endParaRPr lang="en-US">
              <a:solidFill>
                <a:srgbClr val="002060"/>
              </a:solidFill>
            </a:endParaRPr>
          </a:p>
          <a:p>
            <a:pPr fontAlgn="auto"/>
            <a:r>
              <a:rPr lang="en-US">
                <a:solidFill>
                  <a:srgbClr val="002060"/>
                </a:solidFill>
              </a:rPr>
              <a:t>If none of these three vaccines is available at an opportunity for vaccine administration, then any other age-appropriate influenza vaccine should be used.</a:t>
            </a:r>
          </a:p>
        </p:txBody>
      </p:sp>
      <p:pic>
        <p:nvPicPr>
          <p:cNvPr id="5" name="Picture 4">
            <a:extLst>
              <a:ext uri="{FF2B5EF4-FFF2-40B4-BE49-F238E27FC236}">
                <a16:creationId xmlns:a16="http://schemas.microsoft.com/office/drawing/2014/main" id="{47A80285-54F1-70C8-A2F3-014363648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4107"/>
            <a:ext cx="3017520" cy="3651558"/>
          </a:xfrm>
          <a:prstGeom prst="rect">
            <a:avLst/>
          </a:prstGeom>
        </p:spPr>
      </p:pic>
      <p:sp>
        <p:nvSpPr>
          <p:cNvPr id="9" name="TextBox 8">
            <a:extLst>
              <a:ext uri="{FF2B5EF4-FFF2-40B4-BE49-F238E27FC236}">
                <a16:creationId xmlns:a16="http://schemas.microsoft.com/office/drawing/2014/main" id="{1055E934-19B4-B1C7-7D30-4AC8222C829F}"/>
              </a:ext>
            </a:extLst>
          </p:cNvPr>
          <p:cNvSpPr txBox="1"/>
          <p:nvPr/>
        </p:nvSpPr>
        <p:spPr>
          <a:xfrm>
            <a:off x="0" y="6562537"/>
            <a:ext cx="5892800" cy="276999"/>
          </a:xfrm>
          <a:prstGeom prst="rect">
            <a:avLst/>
          </a:prstGeom>
          <a:noFill/>
        </p:spPr>
        <p:txBody>
          <a:bodyPr wrap="square">
            <a:spAutoFit/>
          </a:bodyPr>
          <a:lstStyle/>
          <a:p>
            <a:r>
              <a:rPr lang="en-US" sz="1200" b="0" i="1">
                <a:solidFill>
                  <a:srgbClr val="000000"/>
                </a:solidFill>
                <a:effectLst/>
              </a:rPr>
              <a:t>Reference: </a:t>
            </a:r>
            <a:r>
              <a:rPr lang="en-US" sz="1200" b="0" i="1">
                <a:solidFill>
                  <a:srgbClr val="0A56A6"/>
                </a:solidFill>
                <a:effectLst/>
                <a:hlinkClick r:id="rId4"/>
              </a:rPr>
              <a:t>https://www.cdc.gov/acip-recs/hcp/vaccine-specific/flu.html</a:t>
            </a:r>
            <a:endParaRPr lang="en-US" sz="1200"/>
          </a:p>
        </p:txBody>
      </p:sp>
      <p:sp>
        <p:nvSpPr>
          <p:cNvPr id="13" name="TextBox 12">
            <a:extLst>
              <a:ext uri="{FF2B5EF4-FFF2-40B4-BE49-F238E27FC236}">
                <a16:creationId xmlns:a16="http://schemas.microsoft.com/office/drawing/2014/main" id="{4AE2DA98-7003-DEA4-3AA3-C768061302EB}"/>
              </a:ext>
            </a:extLst>
          </p:cNvPr>
          <p:cNvSpPr txBox="1"/>
          <p:nvPr/>
        </p:nvSpPr>
        <p:spPr>
          <a:xfrm>
            <a:off x="3336636" y="4129438"/>
            <a:ext cx="8028774" cy="646331"/>
          </a:xfrm>
          <a:prstGeom prst="rect">
            <a:avLst/>
          </a:prstGeom>
          <a:noFill/>
        </p:spPr>
        <p:txBody>
          <a:bodyPr wrap="square">
            <a:spAutoFit/>
          </a:bodyPr>
          <a:lstStyle/>
          <a:p>
            <a:pPr algn="l" fontAlgn="auto">
              <a:buNone/>
            </a:pPr>
            <a:r>
              <a:rPr lang="en-US" b="0" i="0">
                <a:solidFill>
                  <a:srgbClr val="002060"/>
                </a:solidFill>
                <a:effectLst/>
              </a:rPr>
              <a:t>Other than this, ACIP does not state a preference</a:t>
            </a:r>
            <a:r>
              <a:rPr lang="en-US" b="1" i="0">
                <a:solidFill>
                  <a:srgbClr val="002060"/>
                </a:solidFill>
                <a:effectLst/>
              </a:rPr>
              <a:t> </a:t>
            </a:r>
            <a:r>
              <a:rPr lang="en-US" b="0" i="0">
                <a:solidFill>
                  <a:srgbClr val="002060"/>
                </a:solidFill>
                <a:effectLst/>
              </a:rPr>
              <a:t>for one influenza vaccine over another, although there are certain age and health condition restrictions. </a:t>
            </a:r>
          </a:p>
        </p:txBody>
      </p:sp>
      <p:sp>
        <p:nvSpPr>
          <p:cNvPr id="15" name="TextBox 14">
            <a:extLst>
              <a:ext uri="{FF2B5EF4-FFF2-40B4-BE49-F238E27FC236}">
                <a16:creationId xmlns:a16="http://schemas.microsoft.com/office/drawing/2014/main" id="{6C48774F-8CFB-2D0D-210E-E0FDD0E92949}"/>
              </a:ext>
            </a:extLst>
          </p:cNvPr>
          <p:cNvSpPr txBox="1"/>
          <p:nvPr/>
        </p:nvSpPr>
        <p:spPr>
          <a:xfrm>
            <a:off x="18692" y="4868934"/>
            <a:ext cx="11992956" cy="1600438"/>
          </a:xfrm>
          <a:prstGeom prst="rect">
            <a:avLst/>
          </a:prstGeom>
          <a:noFill/>
        </p:spPr>
        <p:txBody>
          <a:bodyPr wrap="square">
            <a:spAutoFit/>
          </a:bodyPr>
          <a:lstStyle/>
          <a:p>
            <a:r>
              <a:rPr lang="en-US" sz="1600">
                <a:solidFill>
                  <a:srgbClr val="002060"/>
                </a:solidFill>
              </a:rPr>
              <a:t>For example: </a:t>
            </a:r>
            <a:endParaRPr lang="en-US" sz="1600" b="1" i="1">
              <a:solidFill>
                <a:srgbClr val="002060"/>
              </a:solidFill>
              <a:effectLst/>
            </a:endParaRPr>
          </a:p>
          <a:p>
            <a:pPr algn="l" fontAlgn="auto"/>
            <a:r>
              <a:rPr lang="en-US" sz="1600" b="1" i="1">
                <a:solidFill>
                  <a:srgbClr val="002060"/>
                </a:solidFill>
                <a:effectLst/>
              </a:rPr>
              <a:t>Contraindications:</a:t>
            </a:r>
            <a:r>
              <a:rPr lang="en-US" sz="1600" b="0" i="0">
                <a:solidFill>
                  <a:srgbClr val="002060"/>
                </a:solidFill>
                <a:effectLst/>
              </a:rPr>
              <a:t> LAIV should not be given, for example, to pregnant women or to those with severe allergic reaction (e.g., anaphylaxis) to any vaccine component excluding egg, anatomic or functional asplenia, or immunocompromise due to any cause. See </a:t>
            </a:r>
            <a:r>
              <a:rPr lang="en-US" sz="1600" b="0" i="0">
                <a:solidFill>
                  <a:srgbClr val="002060"/>
                </a:solidFill>
                <a:effectLst/>
                <a:hlinkClick r:id="rId5"/>
              </a:rPr>
              <a:t>Guide to Contraindications and Precautions to Commonly Used Vaccines.</a:t>
            </a:r>
            <a:endParaRPr lang="en-US" sz="1600" b="0" i="0">
              <a:solidFill>
                <a:srgbClr val="002060"/>
              </a:solidFill>
              <a:effectLst/>
            </a:endParaRPr>
          </a:p>
          <a:p>
            <a:pPr algn="l" fontAlgn="auto"/>
            <a:endParaRPr lang="en-US" sz="1600" b="0" i="0">
              <a:solidFill>
                <a:srgbClr val="002060"/>
              </a:solidFill>
              <a:effectLst/>
            </a:endParaRPr>
          </a:p>
          <a:p>
            <a:pPr algn="l" fontAlgn="auto"/>
            <a:r>
              <a:rPr lang="en-US" sz="1600" b="1" i="1">
                <a:solidFill>
                  <a:srgbClr val="002060"/>
                </a:solidFill>
                <a:effectLst/>
              </a:rPr>
              <a:t>Licensure</a:t>
            </a:r>
            <a:r>
              <a:rPr lang="en-US" sz="1600" b="0" i="0">
                <a:solidFill>
                  <a:srgbClr val="002060"/>
                </a:solidFill>
                <a:effectLst/>
              </a:rPr>
              <a:t>: The recombinant vaccine (</a:t>
            </a:r>
            <a:r>
              <a:rPr lang="en-US" sz="1600" b="0" i="0" err="1">
                <a:solidFill>
                  <a:srgbClr val="002060"/>
                </a:solidFill>
                <a:effectLst/>
              </a:rPr>
              <a:t>Flublok</a:t>
            </a:r>
            <a:r>
              <a:rPr lang="en-US" sz="1600" b="0" i="0">
                <a:solidFill>
                  <a:srgbClr val="002060"/>
                </a:solidFill>
                <a:effectLst/>
              </a:rPr>
              <a:t> by Sanofi Pasteur) is only licensed for persons age 18 years and older</a:t>
            </a:r>
            <a:r>
              <a:rPr lang="en-US" b="0" i="0">
                <a:solidFill>
                  <a:srgbClr val="002060"/>
                </a:solidFill>
                <a:effectLst/>
              </a:rPr>
              <a:t>.</a:t>
            </a:r>
          </a:p>
        </p:txBody>
      </p:sp>
    </p:spTree>
    <p:extLst>
      <p:ext uri="{BB962C8B-B14F-4D97-AF65-F5344CB8AC3E}">
        <p14:creationId xmlns:p14="http://schemas.microsoft.com/office/powerpoint/2010/main" val="2587688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F0A87-5E3B-7959-4A07-803E62E073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B98149-4DE7-3562-5255-8C220FD5B85C}"/>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What influenza vaccines are available in the U.S.</a:t>
            </a:r>
          </a:p>
        </p:txBody>
      </p:sp>
      <p:pic>
        <p:nvPicPr>
          <p:cNvPr id="3" name="Picture 5">
            <a:extLst>
              <a:ext uri="{FF2B5EF4-FFF2-40B4-BE49-F238E27FC236}">
                <a16:creationId xmlns:a16="http://schemas.microsoft.com/office/drawing/2014/main" id="{B162EAFD-7F0C-D5EC-F43E-5CD1FA7637A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8" name="TextBox 7">
            <a:extLst>
              <a:ext uri="{FF2B5EF4-FFF2-40B4-BE49-F238E27FC236}">
                <a16:creationId xmlns:a16="http://schemas.microsoft.com/office/drawing/2014/main" id="{DBF0AF6B-8081-361A-5D79-438DEB20C932}"/>
              </a:ext>
            </a:extLst>
          </p:cNvPr>
          <p:cNvSpPr txBox="1"/>
          <p:nvPr/>
        </p:nvSpPr>
        <p:spPr>
          <a:xfrm>
            <a:off x="1955392" y="4631540"/>
            <a:ext cx="8281214" cy="1938992"/>
          </a:xfrm>
          <a:prstGeom prst="rect">
            <a:avLst/>
          </a:prstGeom>
          <a:noFill/>
        </p:spPr>
        <p:txBody>
          <a:bodyPr wrap="square">
            <a:spAutoFit/>
          </a:bodyPr>
          <a:lstStyle/>
          <a:p>
            <a:pPr fontAlgn="auto"/>
            <a:r>
              <a:rPr lang="en-US" sz="2000">
                <a:solidFill>
                  <a:srgbClr val="002060"/>
                </a:solidFill>
              </a:rPr>
              <a:t>Below is a link to a complete list of available influenza vaccines. </a:t>
            </a:r>
          </a:p>
          <a:p>
            <a:pPr fontAlgn="auto"/>
            <a:endParaRPr lang="en-US" sz="2000">
              <a:solidFill>
                <a:srgbClr val="002060"/>
              </a:solidFill>
            </a:endParaRPr>
          </a:p>
          <a:p>
            <a:pPr fontAlgn="auto"/>
            <a:r>
              <a:rPr lang="en-US" sz="2000">
                <a:solidFill>
                  <a:srgbClr val="002060"/>
                </a:solidFill>
              </a:rPr>
              <a:t>You can download it now at: </a:t>
            </a:r>
            <a:r>
              <a:rPr lang="en-US" sz="2000">
                <a:hlinkClick r:id="rId3"/>
              </a:rPr>
              <a:t>www.immunize.org/catg.d/p4072.pdf</a:t>
            </a:r>
            <a:endParaRPr lang="en-US" sz="2000"/>
          </a:p>
          <a:p>
            <a:endParaRPr lang="en-US" sz="2000"/>
          </a:p>
          <a:p>
            <a:r>
              <a:rPr lang="en-US" sz="2000">
                <a:solidFill>
                  <a:srgbClr val="002060"/>
                </a:solidFill>
              </a:rPr>
              <a:t>This list is updated each year. Check the date on the bottom right of the page to see when it was most recently updated.</a:t>
            </a:r>
          </a:p>
        </p:txBody>
      </p:sp>
      <p:pic>
        <p:nvPicPr>
          <p:cNvPr id="6" name="Picture 5">
            <a:extLst>
              <a:ext uri="{FF2B5EF4-FFF2-40B4-BE49-F238E27FC236}">
                <a16:creationId xmlns:a16="http://schemas.microsoft.com/office/drawing/2014/main" id="{A85F5C3A-8102-6C6F-5BF3-5DA90D5A1775}"/>
              </a:ext>
            </a:extLst>
          </p:cNvPr>
          <p:cNvPicPr>
            <a:picLocks noChangeAspect="1"/>
          </p:cNvPicPr>
          <p:nvPr/>
        </p:nvPicPr>
        <p:blipFill>
          <a:blip r:embed="rId4">
            <a:extLst>
              <a:ext uri="{28A0092B-C50C-407E-A947-70E740481C1C}">
                <a14:useLocalDpi xmlns:a14="http://schemas.microsoft.com/office/drawing/2010/main" val="0"/>
              </a:ext>
            </a:extLst>
          </a:blip>
          <a:srcRect l="4248" t="11985" r="4161" b="26682"/>
          <a:stretch>
            <a:fillRect/>
          </a:stretch>
        </p:blipFill>
        <p:spPr>
          <a:xfrm>
            <a:off x="1897175" y="630942"/>
            <a:ext cx="8397647" cy="3907449"/>
          </a:xfrm>
          <a:prstGeom prst="rect">
            <a:avLst/>
          </a:prstGeom>
        </p:spPr>
      </p:pic>
    </p:spTree>
    <p:extLst>
      <p:ext uri="{BB962C8B-B14F-4D97-AF65-F5344CB8AC3E}">
        <p14:creationId xmlns:p14="http://schemas.microsoft.com/office/powerpoint/2010/main" val="881558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3BAB1-0854-ECEE-50D8-8A5161CAD6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61F451-BC78-F424-B54C-8F189117F6B1}"/>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“Should I vaccinate a patient with an egg allergy?”</a:t>
            </a:r>
          </a:p>
        </p:txBody>
      </p:sp>
      <p:pic>
        <p:nvPicPr>
          <p:cNvPr id="3" name="Picture 5">
            <a:extLst>
              <a:ext uri="{FF2B5EF4-FFF2-40B4-BE49-F238E27FC236}">
                <a16:creationId xmlns:a16="http://schemas.microsoft.com/office/drawing/2014/main" id="{779EBC4A-1C07-62EE-1DB4-F32351B54B8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8" name="TextBox 7">
            <a:extLst>
              <a:ext uri="{FF2B5EF4-FFF2-40B4-BE49-F238E27FC236}">
                <a16:creationId xmlns:a16="http://schemas.microsoft.com/office/drawing/2014/main" id="{AC714892-4AF9-DA8A-5C65-86FD0C7895BB}"/>
              </a:ext>
            </a:extLst>
          </p:cNvPr>
          <p:cNvSpPr txBox="1"/>
          <p:nvPr/>
        </p:nvSpPr>
        <p:spPr>
          <a:xfrm>
            <a:off x="683055" y="1993882"/>
            <a:ext cx="7696608" cy="4739759"/>
          </a:xfrm>
          <a:prstGeom prst="rect">
            <a:avLst/>
          </a:prstGeom>
          <a:noFill/>
        </p:spPr>
        <p:txBody>
          <a:bodyPr wrap="square">
            <a:spAutoFit/>
          </a:bodyPr>
          <a:lstStyle/>
          <a:p>
            <a:pPr fontAlgn="auto"/>
            <a:r>
              <a:rPr lang="en-US" sz="1900">
                <a:solidFill>
                  <a:srgbClr val="002060"/>
                </a:solidFill>
              </a:rPr>
              <a:t>Beginning with the 2023-2024 season, additional safety measures are no longer recommended for flu vaccination of people who are allergic to eggs beyond those recommended for receipt of any vaccine, regardless of the severity of previous reaction to egg. </a:t>
            </a:r>
          </a:p>
          <a:p>
            <a:pPr fontAlgn="auto"/>
            <a:endParaRPr lang="en-US" sz="1900">
              <a:solidFill>
                <a:srgbClr val="002060"/>
              </a:solidFill>
            </a:endParaRPr>
          </a:p>
          <a:p>
            <a:pPr fontAlgn="auto"/>
            <a:r>
              <a:rPr lang="en-US" sz="1900">
                <a:solidFill>
                  <a:srgbClr val="002060"/>
                </a:solidFill>
              </a:rPr>
              <a:t>All vaccines should be administered in settings in which personnel and equipment needed for rapid recognition and treatment of allergic reactions are available.</a:t>
            </a:r>
          </a:p>
          <a:p>
            <a:pPr fontAlgn="auto"/>
            <a:endParaRPr lang="en-US" sz="1900">
              <a:solidFill>
                <a:srgbClr val="002060"/>
              </a:solidFill>
            </a:endParaRPr>
          </a:p>
          <a:p>
            <a:pPr fontAlgn="auto"/>
            <a:r>
              <a:rPr lang="en-US" sz="1900">
                <a:solidFill>
                  <a:srgbClr val="002060"/>
                </a:solidFill>
              </a:rPr>
              <a:t>No post-vaccination observation period is recommended specifically for egg-allergic people. However, ACIP recommends that vaccine providers consider observing patients in a seated or supine position for 15 minutes after administration of any vaccine to decrease the risk for injury should syncope occur.</a:t>
            </a:r>
          </a:p>
          <a:p>
            <a:br>
              <a:rPr lang="en-US"/>
            </a:br>
            <a:endParaRPr lang="en-US">
              <a:solidFill>
                <a:srgbClr val="002060"/>
              </a:solidFill>
            </a:endParaRPr>
          </a:p>
        </p:txBody>
      </p:sp>
      <p:pic>
        <p:nvPicPr>
          <p:cNvPr id="11" name="Picture 10">
            <a:extLst>
              <a:ext uri="{FF2B5EF4-FFF2-40B4-BE49-F238E27FC236}">
                <a16:creationId xmlns:a16="http://schemas.microsoft.com/office/drawing/2014/main" id="{44131752-262A-52E5-D0FE-F58EAC80F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9054" y="630942"/>
            <a:ext cx="3412946" cy="5396977"/>
          </a:xfrm>
          <a:prstGeom prst="rect">
            <a:avLst/>
          </a:prstGeom>
        </p:spPr>
      </p:pic>
      <p:sp>
        <p:nvSpPr>
          <p:cNvPr id="12" name="TextBox 11">
            <a:extLst>
              <a:ext uri="{FF2B5EF4-FFF2-40B4-BE49-F238E27FC236}">
                <a16:creationId xmlns:a16="http://schemas.microsoft.com/office/drawing/2014/main" id="{F84070ED-F851-9703-91E6-A80B371D1023}"/>
              </a:ext>
            </a:extLst>
          </p:cNvPr>
          <p:cNvSpPr txBox="1"/>
          <p:nvPr/>
        </p:nvSpPr>
        <p:spPr>
          <a:xfrm>
            <a:off x="1381864" y="789815"/>
            <a:ext cx="6298991" cy="1015663"/>
          </a:xfrm>
          <a:prstGeom prst="rect">
            <a:avLst/>
          </a:prstGeom>
          <a:noFill/>
        </p:spPr>
        <p:txBody>
          <a:bodyPr wrap="square">
            <a:spAutoFit/>
          </a:bodyPr>
          <a:lstStyle/>
          <a:p>
            <a:pPr fontAlgn="auto"/>
            <a:r>
              <a:rPr lang="en-US" sz="2000">
                <a:solidFill>
                  <a:srgbClr val="002060"/>
                </a:solidFill>
              </a:rPr>
              <a:t>People with an egg allergy </a:t>
            </a:r>
            <a:r>
              <a:rPr lang="en-US" sz="2000" b="1">
                <a:solidFill>
                  <a:srgbClr val="002060"/>
                </a:solidFill>
              </a:rPr>
              <a:t>may receive any vaccine (egg-based or non-egg based)</a:t>
            </a:r>
            <a:r>
              <a:rPr lang="en-US" sz="2000">
                <a:solidFill>
                  <a:srgbClr val="002060"/>
                </a:solidFill>
              </a:rPr>
              <a:t> that is otherwise appropriate for their age and health status.</a:t>
            </a:r>
          </a:p>
        </p:txBody>
      </p:sp>
      <p:sp>
        <p:nvSpPr>
          <p:cNvPr id="14" name="TextBox 13">
            <a:extLst>
              <a:ext uri="{FF2B5EF4-FFF2-40B4-BE49-F238E27FC236}">
                <a16:creationId xmlns:a16="http://schemas.microsoft.com/office/drawing/2014/main" id="{8237C005-D04A-A99F-7BDE-89EF2492DB83}"/>
              </a:ext>
            </a:extLst>
          </p:cNvPr>
          <p:cNvSpPr txBox="1"/>
          <p:nvPr/>
        </p:nvSpPr>
        <p:spPr>
          <a:xfrm>
            <a:off x="0" y="6155307"/>
            <a:ext cx="6096000" cy="646331"/>
          </a:xfrm>
          <a:prstGeom prst="rect">
            <a:avLst/>
          </a:prstGeom>
          <a:noFill/>
        </p:spPr>
        <p:txBody>
          <a:bodyPr wrap="square">
            <a:spAutoFit/>
          </a:bodyPr>
          <a:lstStyle/>
          <a:p>
            <a:pPr algn="l" fontAlgn="auto">
              <a:buNone/>
            </a:pPr>
            <a:r>
              <a:rPr lang="en-US" sz="1200" b="0" i="1">
                <a:solidFill>
                  <a:srgbClr val="000000"/>
                </a:solidFill>
                <a:effectLst/>
                <a:latin typeface="inherit"/>
              </a:rPr>
              <a:t>References: </a:t>
            </a:r>
            <a:endParaRPr lang="en-US" sz="1200" b="0" i="0">
              <a:solidFill>
                <a:srgbClr val="000000"/>
              </a:solidFill>
              <a:effectLst/>
              <a:latin typeface="Inter"/>
            </a:endParaRPr>
          </a:p>
          <a:p>
            <a:pPr algn="l" fontAlgn="auto">
              <a:buNone/>
            </a:pPr>
            <a:r>
              <a:rPr lang="en-US" sz="1200" b="0" i="1">
                <a:solidFill>
                  <a:srgbClr val="0A56A6"/>
                </a:solidFill>
                <a:effectLst/>
                <a:latin typeface="inherit"/>
                <a:hlinkClick r:id="rId4"/>
              </a:rPr>
              <a:t>https://www.cdc.gov/flu/prevent/egg-allergies.htm</a:t>
            </a:r>
            <a:endParaRPr lang="en-US" sz="1200" b="0" i="0">
              <a:solidFill>
                <a:srgbClr val="000000"/>
              </a:solidFill>
              <a:effectLst/>
              <a:latin typeface="Inter"/>
            </a:endParaRPr>
          </a:p>
          <a:p>
            <a:pPr algn="l" fontAlgn="auto">
              <a:buNone/>
            </a:pPr>
            <a:r>
              <a:rPr lang="en-US" sz="1200" b="0" i="1">
                <a:solidFill>
                  <a:srgbClr val="0A56A6"/>
                </a:solidFill>
                <a:effectLst/>
                <a:latin typeface="inherit"/>
                <a:hlinkClick r:id="rId5"/>
              </a:rPr>
              <a:t>https://www.cdc.gov/mmwr/volumes/71/rr/rr7101a1.htm</a:t>
            </a:r>
            <a:endParaRPr lang="en-US" sz="1200" b="0" i="0">
              <a:solidFill>
                <a:srgbClr val="000000"/>
              </a:solidFill>
              <a:effectLst/>
              <a:latin typeface="Inter"/>
            </a:endParaRPr>
          </a:p>
        </p:txBody>
      </p:sp>
    </p:spTree>
    <p:extLst>
      <p:ext uri="{BB962C8B-B14F-4D97-AF65-F5344CB8AC3E}">
        <p14:creationId xmlns:p14="http://schemas.microsoft.com/office/powerpoint/2010/main" val="36200254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416AF-79F2-1C34-51CD-0AAA21130A1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5D9327F-4FDD-1654-84CA-AD79ADBED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664" y="1169551"/>
            <a:ext cx="9870671" cy="5100951"/>
          </a:xfrm>
          <a:prstGeom prst="rect">
            <a:avLst/>
          </a:prstGeom>
        </p:spPr>
      </p:pic>
      <p:sp>
        <p:nvSpPr>
          <p:cNvPr id="2" name="TextBox 1">
            <a:extLst>
              <a:ext uri="{FF2B5EF4-FFF2-40B4-BE49-F238E27FC236}">
                <a16:creationId xmlns:a16="http://schemas.microsoft.com/office/drawing/2014/main" id="{9676504A-9C32-F6F3-16A9-B2973AE16B83}"/>
              </a:ext>
            </a:extLst>
          </p:cNvPr>
          <p:cNvSpPr txBox="1"/>
          <p:nvPr/>
        </p:nvSpPr>
        <p:spPr>
          <a:xfrm>
            <a:off x="0" y="0"/>
            <a:ext cx="12192000" cy="1169551"/>
          </a:xfrm>
          <a:prstGeom prst="rect">
            <a:avLst/>
          </a:prstGeom>
          <a:solidFill>
            <a:srgbClr val="3B64AF"/>
          </a:solidFill>
        </p:spPr>
        <p:txBody>
          <a:bodyPr wrap="square">
            <a:spAutoFit/>
          </a:bodyPr>
          <a:lstStyle/>
          <a:p>
            <a:pPr algn="ctr"/>
            <a:r>
              <a:rPr lang="en-US" sz="3500" b="1">
                <a:solidFill>
                  <a:srgbClr val="F8BD16"/>
                </a:solidFill>
              </a:rPr>
              <a:t>“Should I vaccinate a patient with severe allergic reaction to a previous flu vaccination?”</a:t>
            </a:r>
          </a:p>
        </p:txBody>
      </p:sp>
      <p:pic>
        <p:nvPicPr>
          <p:cNvPr id="3" name="Picture 5">
            <a:extLst>
              <a:ext uri="{FF2B5EF4-FFF2-40B4-BE49-F238E27FC236}">
                <a16:creationId xmlns:a16="http://schemas.microsoft.com/office/drawing/2014/main" id="{67BBDB58-E69B-E7C7-AADE-7B4CF2E8DFF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14" name="TextBox 13">
            <a:extLst>
              <a:ext uri="{FF2B5EF4-FFF2-40B4-BE49-F238E27FC236}">
                <a16:creationId xmlns:a16="http://schemas.microsoft.com/office/drawing/2014/main" id="{9F1D360A-8E55-F2E6-0E55-6D204C63CA9B}"/>
              </a:ext>
            </a:extLst>
          </p:cNvPr>
          <p:cNvSpPr txBox="1"/>
          <p:nvPr/>
        </p:nvSpPr>
        <p:spPr>
          <a:xfrm>
            <a:off x="0" y="6478473"/>
            <a:ext cx="6096000" cy="461665"/>
          </a:xfrm>
          <a:prstGeom prst="rect">
            <a:avLst/>
          </a:prstGeom>
          <a:noFill/>
        </p:spPr>
        <p:txBody>
          <a:bodyPr wrap="square">
            <a:spAutoFit/>
          </a:bodyPr>
          <a:lstStyle/>
          <a:p>
            <a:r>
              <a:rPr lang="en-US" sz="1200" i="1"/>
              <a:t>Reference: </a:t>
            </a:r>
            <a:r>
              <a:rPr lang="en-US" sz="1200" i="1">
                <a:hlinkClick r:id="rId4"/>
              </a:rPr>
              <a:t>https://www.immunize.org/wp-content/uploads/catg.d/p3125.pdf</a:t>
            </a:r>
            <a:br>
              <a:rPr lang="en-US">
                <a:hlinkClick r:id="rId4"/>
              </a:rPr>
            </a:br>
            <a:endParaRPr lang="en-US" sz="1200" b="0" i="0">
              <a:solidFill>
                <a:srgbClr val="000000"/>
              </a:solidFill>
              <a:effectLst/>
              <a:latin typeface="Inter"/>
            </a:endParaRPr>
          </a:p>
        </p:txBody>
      </p:sp>
    </p:spTree>
    <p:extLst>
      <p:ext uri="{BB962C8B-B14F-4D97-AF65-F5344CB8AC3E}">
        <p14:creationId xmlns:p14="http://schemas.microsoft.com/office/powerpoint/2010/main" val="40212609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FFC53-53E0-7F2C-93FF-1E5DC9E206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494CEA6-5B3A-2BEB-60D5-4EE612CEF3F8}"/>
              </a:ext>
            </a:extLst>
          </p:cNvPr>
          <p:cNvSpPr txBox="1"/>
          <p:nvPr/>
        </p:nvSpPr>
        <p:spPr>
          <a:xfrm>
            <a:off x="0" y="0"/>
            <a:ext cx="12192000" cy="584775"/>
          </a:xfrm>
          <a:prstGeom prst="rect">
            <a:avLst/>
          </a:prstGeom>
          <a:solidFill>
            <a:srgbClr val="3B64AF"/>
          </a:solidFill>
        </p:spPr>
        <p:txBody>
          <a:bodyPr wrap="square">
            <a:spAutoFit/>
          </a:bodyPr>
          <a:lstStyle/>
          <a:p>
            <a:pPr algn="ctr"/>
            <a:r>
              <a:rPr lang="en-US" sz="3200" b="1">
                <a:solidFill>
                  <a:srgbClr val="F8BD16"/>
                </a:solidFill>
              </a:rPr>
              <a:t>“Can I give a patient flu &amp; COVID-19 vaccines at the </a:t>
            </a:r>
            <a:r>
              <a:rPr lang="en-US" sz="3200" b="1" u="sng">
                <a:solidFill>
                  <a:srgbClr val="F8BD16"/>
                </a:solidFill>
              </a:rPr>
              <a:t>same visit</a:t>
            </a:r>
            <a:r>
              <a:rPr lang="en-US" sz="3200" b="1">
                <a:solidFill>
                  <a:srgbClr val="F8BD16"/>
                </a:solidFill>
              </a:rPr>
              <a:t>?”</a:t>
            </a:r>
          </a:p>
        </p:txBody>
      </p:sp>
      <p:pic>
        <p:nvPicPr>
          <p:cNvPr id="3" name="Picture 5">
            <a:extLst>
              <a:ext uri="{FF2B5EF4-FFF2-40B4-BE49-F238E27FC236}">
                <a16:creationId xmlns:a16="http://schemas.microsoft.com/office/drawing/2014/main" id="{B6DA9F76-CD5B-86D6-B4E8-5E79D482C3E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12" name="TextBox 11">
            <a:extLst>
              <a:ext uri="{FF2B5EF4-FFF2-40B4-BE49-F238E27FC236}">
                <a16:creationId xmlns:a16="http://schemas.microsoft.com/office/drawing/2014/main" id="{47E7ED0C-1913-EDDF-6A9A-B2E89BCE9209}"/>
              </a:ext>
            </a:extLst>
          </p:cNvPr>
          <p:cNvSpPr txBox="1"/>
          <p:nvPr/>
        </p:nvSpPr>
        <p:spPr>
          <a:xfrm>
            <a:off x="3048607" y="662510"/>
            <a:ext cx="8544560" cy="4047262"/>
          </a:xfrm>
          <a:prstGeom prst="rect">
            <a:avLst/>
          </a:prstGeom>
          <a:noFill/>
        </p:spPr>
        <p:txBody>
          <a:bodyPr wrap="square">
            <a:spAutoFit/>
          </a:bodyPr>
          <a:lstStyle/>
          <a:p>
            <a:pPr fontAlgn="auto"/>
            <a:r>
              <a:rPr lang="en-US" sz="1700" b="1">
                <a:solidFill>
                  <a:srgbClr val="002060"/>
                </a:solidFill>
              </a:rPr>
              <a:t>At the same visit</a:t>
            </a:r>
          </a:p>
          <a:p>
            <a:pPr fontAlgn="auto"/>
            <a:r>
              <a:rPr lang="en-US" sz="1700">
                <a:solidFill>
                  <a:srgbClr val="002060"/>
                </a:solidFill>
              </a:rPr>
              <a:t>Flu vaccines and COVID-19 vaccines can be given at the same visit if a person is due for both vaccines.</a:t>
            </a:r>
          </a:p>
          <a:p>
            <a:pPr fontAlgn="auto"/>
            <a:r>
              <a:rPr lang="en-US" sz="1700">
                <a:solidFill>
                  <a:srgbClr val="002060"/>
                </a:solidFill>
              </a:rPr>
              <a:t>This might be more convenient than having two separate visits.</a:t>
            </a:r>
          </a:p>
          <a:p>
            <a:pPr fontAlgn="auto"/>
            <a:endParaRPr lang="en-US" sz="1700"/>
          </a:p>
          <a:p>
            <a:pPr fontAlgn="auto"/>
            <a:r>
              <a:rPr lang="en-US" sz="1700" b="1">
                <a:solidFill>
                  <a:srgbClr val="002060"/>
                </a:solidFill>
              </a:rPr>
              <a:t>In the same arm</a:t>
            </a:r>
            <a:endParaRPr lang="en-US" sz="1700">
              <a:solidFill>
                <a:srgbClr val="002060"/>
              </a:solidFill>
            </a:endParaRPr>
          </a:p>
          <a:p>
            <a:pPr fontAlgn="auto"/>
            <a:r>
              <a:rPr lang="en-US" sz="1700">
                <a:solidFill>
                  <a:srgbClr val="002060"/>
                </a:solidFill>
              </a:rPr>
              <a:t>For flu and COVID-19 vaccines, you can either get both vaccines in the same arm (at least an inch apart), or you can get them in different arms. Either is okay.</a:t>
            </a:r>
          </a:p>
          <a:p>
            <a:pPr fontAlgn="auto"/>
            <a:endParaRPr lang="en-US" sz="1700">
              <a:solidFill>
                <a:srgbClr val="002060"/>
              </a:solidFill>
            </a:endParaRPr>
          </a:p>
          <a:p>
            <a:pPr fontAlgn="auto"/>
            <a:r>
              <a:rPr lang="en-US" sz="1700">
                <a:solidFill>
                  <a:srgbClr val="002060"/>
                </a:solidFill>
              </a:rPr>
              <a:t>The high-dose (</a:t>
            </a:r>
            <a:r>
              <a:rPr lang="en-US" sz="1700" err="1">
                <a:solidFill>
                  <a:srgbClr val="002060"/>
                </a:solidFill>
              </a:rPr>
              <a:t>Fluzone</a:t>
            </a:r>
            <a:r>
              <a:rPr lang="en-US" sz="1700">
                <a:solidFill>
                  <a:srgbClr val="002060"/>
                </a:solidFill>
              </a:rPr>
              <a:t> High-Dose Quadrivalent) or adjuvanted flu vaccine (</a:t>
            </a:r>
            <a:r>
              <a:rPr lang="en-US" sz="1700" err="1">
                <a:solidFill>
                  <a:srgbClr val="002060"/>
                </a:solidFill>
              </a:rPr>
              <a:t>Fluad</a:t>
            </a:r>
            <a:r>
              <a:rPr lang="en-US" sz="1700">
                <a:solidFill>
                  <a:srgbClr val="002060"/>
                </a:solidFill>
              </a:rPr>
              <a:t> Quadrivalent) may be more likely to cause side effects compared to standard dose flu vaccines. You may want to get these high-dose flu vaccines in different arms than the arm receiving a COVID-19 vaccine to reduce side effects in one arm.</a:t>
            </a:r>
          </a:p>
          <a:p>
            <a:pPr fontAlgn="auto"/>
            <a:endParaRPr lang="en-US" b="1">
              <a:solidFill>
                <a:srgbClr val="002060"/>
              </a:solidFill>
            </a:endParaRPr>
          </a:p>
          <a:p>
            <a:pPr fontAlgn="auto"/>
            <a:endParaRPr lang="en-US" b="1">
              <a:solidFill>
                <a:srgbClr val="002060"/>
              </a:solidFill>
            </a:endParaRPr>
          </a:p>
        </p:txBody>
      </p:sp>
      <p:sp>
        <p:nvSpPr>
          <p:cNvPr id="14" name="TextBox 13">
            <a:extLst>
              <a:ext uri="{FF2B5EF4-FFF2-40B4-BE49-F238E27FC236}">
                <a16:creationId xmlns:a16="http://schemas.microsoft.com/office/drawing/2014/main" id="{9F797CC6-7E9D-E57E-E959-F8C9B6981D1D}"/>
              </a:ext>
            </a:extLst>
          </p:cNvPr>
          <p:cNvSpPr txBox="1"/>
          <p:nvPr/>
        </p:nvSpPr>
        <p:spPr>
          <a:xfrm>
            <a:off x="2935028" y="6410475"/>
            <a:ext cx="6096000" cy="646331"/>
          </a:xfrm>
          <a:prstGeom prst="rect">
            <a:avLst/>
          </a:prstGeom>
          <a:noFill/>
        </p:spPr>
        <p:txBody>
          <a:bodyPr wrap="square">
            <a:spAutoFit/>
          </a:bodyPr>
          <a:lstStyle/>
          <a:p>
            <a:pPr algn="l" fontAlgn="auto">
              <a:buNone/>
            </a:pPr>
            <a:r>
              <a:rPr lang="en-US" sz="1200" b="0" i="1">
                <a:solidFill>
                  <a:srgbClr val="000000"/>
                </a:solidFill>
                <a:effectLst/>
                <a:latin typeface="inherit"/>
              </a:rPr>
              <a:t>References: </a:t>
            </a:r>
            <a:endParaRPr lang="en-US" sz="1200" b="0" i="0">
              <a:solidFill>
                <a:srgbClr val="000000"/>
              </a:solidFill>
              <a:effectLst/>
              <a:latin typeface="Inter"/>
            </a:endParaRPr>
          </a:p>
          <a:p>
            <a:r>
              <a:rPr lang="en-US" sz="1200" i="1">
                <a:solidFill>
                  <a:srgbClr val="0A56A6"/>
                </a:solidFill>
                <a:latin typeface="inherit"/>
                <a:hlinkClick r:id="rId3"/>
              </a:rPr>
              <a:t>https://www.cdc.gov/flu/vaccines/coadministration.html</a:t>
            </a:r>
            <a:endParaRPr lang="en-US" sz="1200" i="1">
              <a:solidFill>
                <a:srgbClr val="0A56A6"/>
              </a:solidFill>
              <a:latin typeface="inherit"/>
            </a:endParaRPr>
          </a:p>
          <a:p>
            <a:endParaRPr lang="en-US" sz="1200" b="0" i="0">
              <a:solidFill>
                <a:srgbClr val="000000"/>
              </a:solidFill>
              <a:effectLst/>
              <a:latin typeface="Inter"/>
            </a:endParaRPr>
          </a:p>
        </p:txBody>
      </p:sp>
      <p:pic>
        <p:nvPicPr>
          <p:cNvPr id="5" name="Picture 4">
            <a:extLst>
              <a:ext uri="{FF2B5EF4-FFF2-40B4-BE49-F238E27FC236}">
                <a16:creationId xmlns:a16="http://schemas.microsoft.com/office/drawing/2014/main" id="{D3CED3B1-8C23-1EC9-E301-B34149E4F44C}"/>
              </a:ext>
            </a:extLst>
          </p:cNvPr>
          <p:cNvPicPr>
            <a:picLocks noChangeAspect="1"/>
          </p:cNvPicPr>
          <p:nvPr/>
        </p:nvPicPr>
        <p:blipFill>
          <a:blip r:embed="rId4">
            <a:extLst>
              <a:ext uri="{28A0092B-C50C-407E-A947-70E740481C1C}">
                <a14:useLocalDpi xmlns:a14="http://schemas.microsoft.com/office/drawing/2010/main" val="0"/>
              </a:ext>
            </a:extLst>
          </a:blip>
          <a:srcRect l="6981" t="4211" r="6395" b="3630"/>
          <a:stretch>
            <a:fillRect/>
          </a:stretch>
        </p:blipFill>
        <p:spPr>
          <a:xfrm>
            <a:off x="60941" y="709878"/>
            <a:ext cx="2874087" cy="6148386"/>
          </a:xfrm>
          <a:prstGeom prst="rect">
            <a:avLst/>
          </a:prstGeom>
        </p:spPr>
      </p:pic>
      <p:sp>
        <p:nvSpPr>
          <p:cNvPr id="9" name="TextBox 8">
            <a:extLst>
              <a:ext uri="{FF2B5EF4-FFF2-40B4-BE49-F238E27FC236}">
                <a16:creationId xmlns:a16="http://schemas.microsoft.com/office/drawing/2014/main" id="{1D3A4520-AA7C-09B0-300E-1C63EC1CFC51}"/>
              </a:ext>
            </a:extLst>
          </p:cNvPr>
          <p:cNvSpPr txBox="1"/>
          <p:nvPr/>
        </p:nvSpPr>
        <p:spPr>
          <a:xfrm>
            <a:off x="3043327" y="4249402"/>
            <a:ext cx="9046259" cy="1923604"/>
          </a:xfrm>
          <a:prstGeom prst="rect">
            <a:avLst/>
          </a:prstGeom>
          <a:noFill/>
        </p:spPr>
        <p:txBody>
          <a:bodyPr wrap="square" lIns="91440" tIns="45720" rIns="91440" bIns="45720" anchor="t">
            <a:spAutoFit/>
          </a:bodyPr>
          <a:lstStyle/>
          <a:p>
            <a:r>
              <a:rPr lang="en-US" sz="1700" b="1" i="1">
                <a:solidFill>
                  <a:srgbClr val="002060"/>
                </a:solidFill>
                <a:effectLst/>
              </a:rPr>
              <a:t>For children</a:t>
            </a:r>
            <a:r>
              <a:rPr lang="en-US" sz="1700" b="0" i="0">
                <a:solidFill>
                  <a:srgbClr val="002060"/>
                </a:solidFill>
                <a:effectLst/>
              </a:rPr>
              <a:t>, follow the </a:t>
            </a:r>
            <a:r>
              <a:rPr lang="en-US" sz="1700" b="0" i="0">
                <a:solidFill>
                  <a:srgbClr val="002060"/>
                </a:solidFill>
                <a:effectLst/>
                <a:hlinkClick r:id="rId5"/>
              </a:rPr>
              <a:t>American Academy of Pediatrics immunization schedule</a:t>
            </a:r>
            <a:r>
              <a:rPr lang="en-US" sz="1700" b="0" i="0">
                <a:solidFill>
                  <a:srgbClr val="002060"/>
                </a:solidFill>
                <a:effectLst/>
              </a:rPr>
              <a:t> for influenza and COVID-19 vaccination</a:t>
            </a:r>
            <a:r>
              <a:rPr lang="en-US" sz="1700">
                <a:solidFill>
                  <a:srgbClr val="002060"/>
                </a:solidFill>
              </a:rPr>
              <a:t> recommendations</a:t>
            </a:r>
            <a:r>
              <a:rPr lang="en-US" sz="1700" b="0" i="0">
                <a:solidFill>
                  <a:srgbClr val="002060"/>
                </a:solidFill>
                <a:effectLst/>
              </a:rPr>
              <a:t>.</a:t>
            </a:r>
          </a:p>
          <a:p>
            <a:pPr algn="l" fontAlgn="auto">
              <a:buNone/>
            </a:pPr>
            <a:endParaRPr lang="en-US" sz="1700" b="0" i="0">
              <a:solidFill>
                <a:srgbClr val="002060"/>
              </a:solidFill>
              <a:effectLst/>
            </a:endParaRPr>
          </a:p>
          <a:p>
            <a:r>
              <a:rPr lang="en-US" sz="1700" b="0" i="0">
                <a:solidFill>
                  <a:srgbClr val="002060"/>
                </a:solidFill>
                <a:effectLst/>
              </a:rPr>
              <a:t>For COVID-19 vaccine</a:t>
            </a:r>
            <a:r>
              <a:rPr lang="en-US" sz="1700">
                <a:solidFill>
                  <a:srgbClr val="002060"/>
                </a:solidFill>
              </a:rPr>
              <a:t> recommendations</a:t>
            </a:r>
            <a:r>
              <a:rPr lang="en-US" sz="1700" b="0" i="0">
                <a:solidFill>
                  <a:srgbClr val="002060"/>
                </a:solidFill>
                <a:effectLst/>
              </a:rPr>
              <a:t>, </a:t>
            </a:r>
            <a:r>
              <a:rPr lang="en-US" sz="1700">
                <a:solidFill>
                  <a:srgbClr val="002060"/>
                </a:solidFill>
              </a:rPr>
              <a:t>it is</a:t>
            </a:r>
            <a:r>
              <a:rPr lang="en-US" sz="1700" b="0" i="0">
                <a:solidFill>
                  <a:srgbClr val="002060"/>
                </a:solidFill>
                <a:effectLst/>
              </a:rPr>
              <a:t> wise to check for the most recent clinical considerations:</a:t>
            </a:r>
            <a:br>
              <a:rPr lang="en-US" sz="1700" b="0" i="0">
                <a:solidFill>
                  <a:srgbClr val="002060"/>
                </a:solidFill>
                <a:effectLst/>
              </a:rPr>
            </a:br>
            <a:r>
              <a:rPr lang="en-US" sz="1700" b="0" i="1">
                <a:solidFill>
                  <a:srgbClr val="467886"/>
                </a:solidFill>
                <a:effectLst/>
                <a:hlinkClick r:id="rId6"/>
              </a:rPr>
              <a:t>https://www.cdc.gov/vaccines/covid-19/clinical-considerations/covid-19-vaccines-us.html#Coadministration</a:t>
            </a:r>
            <a:endParaRPr lang="en-US" sz="1700" b="0" i="0">
              <a:solidFill>
                <a:srgbClr val="002060"/>
              </a:solidFill>
              <a:effectLst/>
            </a:endParaRPr>
          </a:p>
        </p:txBody>
      </p:sp>
    </p:spTree>
    <p:extLst>
      <p:ext uri="{BB962C8B-B14F-4D97-AF65-F5344CB8AC3E}">
        <p14:creationId xmlns:p14="http://schemas.microsoft.com/office/powerpoint/2010/main" val="1290483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4F39A-88DD-1E62-D1FA-D9D381CD630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3F764C8-6959-7EFD-0076-305B99CB7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604" y="1284016"/>
            <a:ext cx="7626608" cy="4289967"/>
          </a:xfrm>
          <a:prstGeom prst="rect">
            <a:avLst/>
          </a:prstGeom>
        </p:spPr>
      </p:pic>
      <p:sp>
        <p:nvSpPr>
          <p:cNvPr id="9" name="TextBox 8">
            <a:extLst>
              <a:ext uri="{FF2B5EF4-FFF2-40B4-BE49-F238E27FC236}">
                <a16:creationId xmlns:a16="http://schemas.microsoft.com/office/drawing/2014/main" id="{78933CD5-0889-177E-54D7-40DD59905964}"/>
              </a:ext>
            </a:extLst>
          </p:cNvPr>
          <p:cNvSpPr txBox="1"/>
          <p:nvPr/>
        </p:nvSpPr>
        <p:spPr>
          <a:xfrm>
            <a:off x="433127" y="2028615"/>
            <a:ext cx="3438982" cy="2800767"/>
          </a:xfrm>
          <a:prstGeom prst="rect">
            <a:avLst/>
          </a:prstGeom>
          <a:solidFill>
            <a:schemeClr val="tx2">
              <a:lumMod val="10000"/>
              <a:lumOff val="90000"/>
            </a:schemeClr>
          </a:solidFill>
          <a:ln w="76200"/>
        </p:spPr>
        <p:style>
          <a:lnRef idx="0">
            <a:schemeClr val="accent1"/>
          </a:lnRef>
          <a:fillRef idx="3">
            <a:schemeClr val="accent1"/>
          </a:fillRef>
          <a:effectRef idx="3">
            <a:schemeClr val="accent1"/>
          </a:effectRef>
          <a:fontRef idx="minor">
            <a:schemeClr val="lt1"/>
          </a:fontRef>
        </p:style>
        <p:txBody>
          <a:bodyPr wrap="square" lIns="91440" tIns="45720" rIns="91440" bIns="45720" rtlCol="0" anchor="t">
            <a:spAutoFit/>
          </a:bodyPr>
          <a:lstStyle/>
          <a:p>
            <a:r>
              <a:rPr lang="en-US" sz="2200" b="1">
                <a:solidFill>
                  <a:srgbClr val="002060"/>
                </a:solidFill>
              </a:rPr>
              <a:t>In a single year in the U.S., the burden of influenza is huge.</a:t>
            </a:r>
          </a:p>
          <a:p>
            <a:endParaRPr lang="en-US" sz="2200" b="1">
              <a:solidFill>
                <a:srgbClr val="3B64AF"/>
              </a:solidFill>
            </a:endParaRPr>
          </a:p>
          <a:p>
            <a:r>
              <a:rPr lang="en-US" sz="2200" b="1">
                <a:solidFill>
                  <a:srgbClr val="002060"/>
                </a:solidFill>
              </a:rPr>
              <a:t>Let’s take a look at the previous flu season from October 1, 2024, to </a:t>
            </a:r>
          </a:p>
          <a:p>
            <a:r>
              <a:rPr lang="en-US" sz="2200" b="1">
                <a:solidFill>
                  <a:srgbClr val="002060"/>
                </a:solidFill>
              </a:rPr>
              <a:t>May 17, 2025</a:t>
            </a:r>
          </a:p>
        </p:txBody>
      </p:sp>
      <p:sp>
        <p:nvSpPr>
          <p:cNvPr id="4" name="TextBox 3">
            <a:extLst>
              <a:ext uri="{FF2B5EF4-FFF2-40B4-BE49-F238E27FC236}">
                <a16:creationId xmlns:a16="http://schemas.microsoft.com/office/drawing/2014/main" id="{E41A039C-C6C2-AA00-A94C-FCAE48631D1B}"/>
              </a:ext>
            </a:extLst>
          </p:cNvPr>
          <p:cNvSpPr txBox="1"/>
          <p:nvPr/>
        </p:nvSpPr>
        <p:spPr>
          <a:xfrm>
            <a:off x="0" y="6533587"/>
            <a:ext cx="6383350" cy="400110"/>
          </a:xfrm>
          <a:prstGeom prst="rect">
            <a:avLst/>
          </a:prstGeom>
          <a:noFill/>
        </p:spPr>
        <p:txBody>
          <a:bodyPr wrap="square">
            <a:spAutoFit/>
          </a:bodyPr>
          <a:lstStyle/>
          <a:p>
            <a:r>
              <a:rPr lang="en-US" sz="1000" i="1">
                <a:effectLst/>
                <a:latin typeface="inherit"/>
              </a:rPr>
              <a:t>Reference: </a:t>
            </a:r>
            <a:r>
              <a:rPr lang="en-US" sz="1000" b="0" i="1">
                <a:solidFill>
                  <a:srgbClr val="0A56A6"/>
                </a:solidFill>
                <a:effectLst/>
                <a:latin typeface="Inter"/>
                <a:hlinkClick r:id="rId3"/>
              </a:rPr>
              <a:t>www.cdc.gov/flu-burden/php/data-vis/2024-2025.html</a:t>
            </a:r>
            <a:br>
              <a:rPr lang="en-US" sz="1000">
                <a:solidFill>
                  <a:srgbClr val="0A56A6"/>
                </a:solidFill>
                <a:effectLst/>
                <a:latin typeface="inherit"/>
                <a:hlinkClick r:id="rId3"/>
              </a:rPr>
            </a:br>
            <a:endParaRPr lang="en-US" sz="1000"/>
          </a:p>
        </p:txBody>
      </p:sp>
      <p:pic>
        <p:nvPicPr>
          <p:cNvPr id="3" name="Picture 5">
            <a:extLst>
              <a:ext uri="{FF2B5EF4-FFF2-40B4-BE49-F238E27FC236}">
                <a16:creationId xmlns:a16="http://schemas.microsoft.com/office/drawing/2014/main" id="{38C3BC04-E0C7-602F-E37B-AE5443DBBEA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5" name="TextBox 4">
            <a:extLst>
              <a:ext uri="{FF2B5EF4-FFF2-40B4-BE49-F238E27FC236}">
                <a16:creationId xmlns:a16="http://schemas.microsoft.com/office/drawing/2014/main" id="{80EB2E03-BF36-878C-36A6-EF4F28C4B452}"/>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The Burden of Flu</a:t>
            </a:r>
          </a:p>
        </p:txBody>
      </p:sp>
    </p:spTree>
    <p:extLst>
      <p:ext uri="{BB962C8B-B14F-4D97-AF65-F5344CB8AC3E}">
        <p14:creationId xmlns:p14="http://schemas.microsoft.com/office/powerpoint/2010/main" val="32668822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345A8-0DE9-7A70-B63F-B188E7D51FD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77BE4F-3230-38CC-1976-541D65BB6414}"/>
              </a:ext>
            </a:extLst>
          </p:cNvPr>
          <p:cNvSpPr txBox="1"/>
          <p:nvPr/>
        </p:nvSpPr>
        <p:spPr>
          <a:xfrm>
            <a:off x="0" y="22746"/>
            <a:ext cx="12192000" cy="1015663"/>
          </a:xfrm>
          <a:prstGeom prst="rect">
            <a:avLst/>
          </a:prstGeom>
          <a:solidFill>
            <a:srgbClr val="3B64AF"/>
          </a:solidFill>
        </p:spPr>
        <p:txBody>
          <a:bodyPr wrap="square">
            <a:spAutoFit/>
          </a:bodyPr>
          <a:lstStyle/>
          <a:p>
            <a:pPr algn="ctr"/>
            <a:r>
              <a:rPr lang="en-US" sz="3000" b="1">
                <a:solidFill>
                  <a:srgbClr val="F8BD16"/>
                </a:solidFill>
              </a:rPr>
              <a:t>“Should I give flu vaccine to people who have been exposed to or are recovering from an infectious disease? What about COVID-19?”</a:t>
            </a:r>
          </a:p>
        </p:txBody>
      </p:sp>
      <p:pic>
        <p:nvPicPr>
          <p:cNvPr id="3" name="Picture 5">
            <a:extLst>
              <a:ext uri="{FF2B5EF4-FFF2-40B4-BE49-F238E27FC236}">
                <a16:creationId xmlns:a16="http://schemas.microsoft.com/office/drawing/2014/main" id="{1FC759D0-3104-83FC-B22F-D6AA41D92EA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12" name="TextBox 11">
            <a:extLst>
              <a:ext uri="{FF2B5EF4-FFF2-40B4-BE49-F238E27FC236}">
                <a16:creationId xmlns:a16="http://schemas.microsoft.com/office/drawing/2014/main" id="{627753F9-6920-7AAD-917D-8C9BB97861AD}"/>
              </a:ext>
            </a:extLst>
          </p:cNvPr>
          <p:cNvSpPr txBox="1"/>
          <p:nvPr/>
        </p:nvSpPr>
        <p:spPr>
          <a:xfrm>
            <a:off x="746760" y="1730082"/>
            <a:ext cx="10512643" cy="4093428"/>
          </a:xfrm>
          <a:prstGeom prst="rect">
            <a:avLst/>
          </a:prstGeom>
          <a:noFill/>
        </p:spPr>
        <p:txBody>
          <a:bodyPr wrap="square">
            <a:spAutoFit/>
          </a:bodyPr>
          <a:lstStyle/>
          <a:p>
            <a:pPr fontAlgn="auto"/>
            <a:r>
              <a:rPr lang="en-US" sz="2200" dirty="0">
                <a:solidFill>
                  <a:srgbClr val="002060"/>
                </a:solidFill>
              </a:rPr>
              <a:t>According to </a:t>
            </a:r>
            <a:r>
              <a:rPr lang="en-US" sz="2200" dirty="0">
                <a:solidFill>
                  <a:srgbClr val="467886"/>
                </a:solidFill>
                <a:hlinkClick r:id="rId3"/>
              </a:rPr>
              <a:t>Immunize.org's Ask the Experts</a:t>
            </a:r>
            <a:r>
              <a:rPr lang="en-US" sz="2200" dirty="0">
                <a:solidFill>
                  <a:srgbClr val="002060"/>
                </a:solidFill>
              </a:rPr>
              <a:t>:</a:t>
            </a:r>
          </a:p>
          <a:p>
            <a:pPr fontAlgn="auto"/>
            <a:endParaRPr lang="en-US" sz="2200" dirty="0">
              <a:solidFill>
                <a:srgbClr val="002060"/>
              </a:solidFill>
            </a:endParaRPr>
          </a:p>
          <a:p>
            <a:pPr fontAlgn="auto"/>
            <a:r>
              <a:rPr lang="en-US" sz="2200" i="1" dirty="0">
                <a:solidFill>
                  <a:srgbClr val="002060"/>
                </a:solidFill>
              </a:rPr>
              <a:t>“In general, neither exposure to or recovery from an infectious disease is a contraindication or precaution to vaccination. . . .</a:t>
            </a:r>
          </a:p>
          <a:p>
            <a:pPr fontAlgn="auto"/>
            <a:endParaRPr lang="en-US" sz="2200" i="1" dirty="0">
              <a:solidFill>
                <a:srgbClr val="002060"/>
              </a:solidFill>
            </a:endParaRPr>
          </a:p>
          <a:p>
            <a:pPr fontAlgn="auto"/>
            <a:r>
              <a:rPr lang="en-US" sz="2200" i="1" dirty="0">
                <a:solidFill>
                  <a:srgbClr val="002060"/>
                </a:solidFill>
              </a:rPr>
              <a:t>COVID-19 is the exception to this general rule. CDC recommends that routine vaccination should be deferred for persons with suspected or confirmed COVID-19, regardless of symptoms, until criteria have been met for them to discontinue isolation. The reason for this exception is that vaccination visits for these individuals should be postponed to avoid exposing healthcare personnel and other patients to the virus that causes COVID-19.”</a:t>
            </a:r>
          </a:p>
          <a:p>
            <a:pPr fontAlgn="auto"/>
            <a:endParaRPr lang="en-US" b="1" dirty="0">
              <a:solidFill>
                <a:srgbClr val="002060"/>
              </a:solidFill>
            </a:endParaRPr>
          </a:p>
        </p:txBody>
      </p:sp>
    </p:spTree>
    <p:extLst>
      <p:ext uri="{BB962C8B-B14F-4D97-AF65-F5344CB8AC3E}">
        <p14:creationId xmlns:p14="http://schemas.microsoft.com/office/powerpoint/2010/main" val="25546391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678A-B1DB-4565-A51B-9D5E96F93A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64EA65-1139-C3BF-CF6A-D18C636E2671}"/>
              </a:ext>
            </a:extLst>
          </p:cNvPr>
          <p:cNvSpPr txBox="1"/>
          <p:nvPr/>
        </p:nvSpPr>
        <p:spPr>
          <a:xfrm>
            <a:off x="0" y="0"/>
            <a:ext cx="12192000" cy="523220"/>
          </a:xfrm>
          <a:prstGeom prst="rect">
            <a:avLst/>
          </a:prstGeom>
          <a:solidFill>
            <a:srgbClr val="3B64AF"/>
          </a:solidFill>
        </p:spPr>
        <p:txBody>
          <a:bodyPr wrap="square">
            <a:spAutoFit/>
          </a:bodyPr>
          <a:lstStyle/>
          <a:p>
            <a:pPr algn="ctr"/>
            <a:r>
              <a:rPr lang="en-US" sz="2800" b="1">
                <a:solidFill>
                  <a:srgbClr val="F8BD16"/>
                </a:solidFill>
              </a:rPr>
              <a:t>“Should I vaccinate a patient with a mild illness (other than COVID-19)?”</a:t>
            </a:r>
          </a:p>
        </p:txBody>
      </p:sp>
      <p:pic>
        <p:nvPicPr>
          <p:cNvPr id="3" name="Picture 5">
            <a:extLst>
              <a:ext uri="{FF2B5EF4-FFF2-40B4-BE49-F238E27FC236}">
                <a16:creationId xmlns:a16="http://schemas.microsoft.com/office/drawing/2014/main" id="{EA12AFBD-4676-3CBD-C13E-FF2223E8F6A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12" name="TextBox 11">
            <a:extLst>
              <a:ext uri="{FF2B5EF4-FFF2-40B4-BE49-F238E27FC236}">
                <a16:creationId xmlns:a16="http://schemas.microsoft.com/office/drawing/2014/main" id="{CA3E9E83-B114-659F-A972-008B64D6D8FD}"/>
              </a:ext>
            </a:extLst>
          </p:cNvPr>
          <p:cNvSpPr txBox="1"/>
          <p:nvPr/>
        </p:nvSpPr>
        <p:spPr>
          <a:xfrm>
            <a:off x="2117090" y="611723"/>
            <a:ext cx="7957820" cy="1477328"/>
          </a:xfrm>
          <a:prstGeom prst="rect">
            <a:avLst/>
          </a:prstGeom>
          <a:noFill/>
        </p:spPr>
        <p:txBody>
          <a:bodyPr wrap="square">
            <a:spAutoFit/>
          </a:bodyPr>
          <a:lstStyle/>
          <a:p>
            <a:pPr fontAlgn="auto"/>
            <a:r>
              <a:rPr lang="en-US">
                <a:solidFill>
                  <a:srgbClr val="002060"/>
                </a:solidFill>
              </a:rPr>
              <a:t>A </a:t>
            </a:r>
            <a:r>
              <a:rPr lang="en-US" b="1">
                <a:solidFill>
                  <a:srgbClr val="002060"/>
                </a:solidFill>
              </a:rPr>
              <a:t>mild</a:t>
            </a:r>
            <a:r>
              <a:rPr lang="en-US">
                <a:solidFill>
                  <a:srgbClr val="002060"/>
                </a:solidFill>
              </a:rPr>
              <a:t> acute illness (e.g., diarrhea or mild upper-respiratory tract infection) with or without fever is not a precaution, and vaccines may be given.</a:t>
            </a:r>
          </a:p>
          <a:p>
            <a:pPr fontAlgn="auto"/>
            <a:endParaRPr lang="en-US" i="1">
              <a:solidFill>
                <a:srgbClr val="002060"/>
              </a:solidFill>
            </a:endParaRPr>
          </a:p>
          <a:p>
            <a:pPr fontAlgn="auto"/>
            <a:r>
              <a:rPr lang="en-US">
                <a:solidFill>
                  <a:srgbClr val="002060"/>
                </a:solidFill>
              </a:rPr>
              <a:t>It’s wise to do this rather than lose them to follow up.</a:t>
            </a:r>
          </a:p>
          <a:p>
            <a:pPr fontAlgn="auto"/>
            <a:endParaRPr lang="en-US" b="1">
              <a:solidFill>
                <a:srgbClr val="002060"/>
              </a:solidFill>
            </a:endParaRPr>
          </a:p>
        </p:txBody>
      </p:sp>
      <p:sp>
        <p:nvSpPr>
          <p:cNvPr id="4" name="TextBox 3">
            <a:extLst>
              <a:ext uri="{FF2B5EF4-FFF2-40B4-BE49-F238E27FC236}">
                <a16:creationId xmlns:a16="http://schemas.microsoft.com/office/drawing/2014/main" id="{8587AFF0-358D-B5FD-955D-F878D470321F}"/>
              </a:ext>
            </a:extLst>
          </p:cNvPr>
          <p:cNvSpPr txBox="1"/>
          <p:nvPr/>
        </p:nvSpPr>
        <p:spPr>
          <a:xfrm>
            <a:off x="0" y="1964025"/>
            <a:ext cx="12192000" cy="523220"/>
          </a:xfrm>
          <a:prstGeom prst="rect">
            <a:avLst/>
          </a:prstGeom>
          <a:solidFill>
            <a:schemeClr val="tx2">
              <a:lumMod val="10000"/>
              <a:lumOff val="90000"/>
            </a:schemeClr>
          </a:solidFill>
        </p:spPr>
        <p:txBody>
          <a:bodyPr wrap="square">
            <a:spAutoFit/>
          </a:bodyPr>
          <a:lstStyle/>
          <a:p>
            <a:pPr algn="ctr"/>
            <a:r>
              <a:rPr lang="en-US" sz="2800" b="1">
                <a:solidFill>
                  <a:srgbClr val="002060"/>
                </a:solidFill>
              </a:rPr>
              <a:t>Top Eight Questions about the Flu Vaccine (3:24 minutes)</a:t>
            </a:r>
          </a:p>
        </p:txBody>
      </p:sp>
      <p:pic>
        <p:nvPicPr>
          <p:cNvPr id="5" name="Online Media 4" title="Flu Facts Longform | Ad Council">
            <a:hlinkClick r:id="" action="ppaction://media"/>
            <a:extLst>
              <a:ext uri="{FF2B5EF4-FFF2-40B4-BE49-F238E27FC236}">
                <a16:creationId xmlns:a16="http://schemas.microsoft.com/office/drawing/2014/main" id="{3A23FF76-AB04-2F23-6D17-63258DB53548}"/>
              </a:ext>
            </a:extLst>
          </p:cNvPr>
          <p:cNvPicPr>
            <a:picLocks noRot="1" noChangeAspect="1"/>
          </p:cNvPicPr>
          <p:nvPr>
            <a:videoFile r:link="rId1"/>
          </p:nvPr>
        </p:nvPicPr>
        <p:blipFill>
          <a:blip r:embed="rId4"/>
          <a:stretch>
            <a:fillRect/>
          </a:stretch>
        </p:blipFill>
        <p:spPr>
          <a:xfrm>
            <a:off x="2329359" y="2639477"/>
            <a:ext cx="7533281" cy="4094164"/>
          </a:xfrm>
          <a:prstGeom prst="rect">
            <a:avLst/>
          </a:prstGeom>
        </p:spPr>
        <p:style>
          <a:lnRef idx="2">
            <a:schemeClr val="accent4"/>
          </a:lnRef>
          <a:fillRef idx="1">
            <a:schemeClr val="lt1"/>
          </a:fillRef>
          <a:effectRef idx="0">
            <a:schemeClr val="accent4"/>
          </a:effectRef>
          <a:fontRef idx="minor">
            <a:schemeClr val="dk1"/>
          </a:fontRef>
        </p:style>
      </p:pic>
      <p:sp>
        <p:nvSpPr>
          <p:cNvPr id="7" name="TextBox 6">
            <a:extLst>
              <a:ext uri="{FF2B5EF4-FFF2-40B4-BE49-F238E27FC236}">
                <a16:creationId xmlns:a16="http://schemas.microsoft.com/office/drawing/2014/main" id="{F37A8140-B2E4-C13C-B574-A87EE6F3CD0C}"/>
              </a:ext>
            </a:extLst>
          </p:cNvPr>
          <p:cNvSpPr txBox="1"/>
          <p:nvPr/>
        </p:nvSpPr>
        <p:spPr>
          <a:xfrm>
            <a:off x="0" y="6132534"/>
            <a:ext cx="2117090" cy="938719"/>
          </a:xfrm>
          <a:prstGeom prst="rect">
            <a:avLst/>
          </a:prstGeom>
          <a:noFill/>
        </p:spPr>
        <p:txBody>
          <a:bodyPr wrap="square">
            <a:spAutoFit/>
          </a:bodyPr>
          <a:lstStyle/>
          <a:p>
            <a:r>
              <a:rPr lang="en-US" sz="1100" i="1"/>
              <a:t>Reference: </a:t>
            </a:r>
            <a:r>
              <a:rPr lang="en-US" sz="1100" i="1">
                <a:hlinkClick r:id="rId5"/>
              </a:rPr>
              <a:t>https://www.immunize.org/ask-experts/topic/contraindications-precautions/</a:t>
            </a:r>
            <a:endParaRPr lang="en-US" sz="1100" i="1"/>
          </a:p>
          <a:p>
            <a:endParaRPr lang="en-US" sz="1100"/>
          </a:p>
        </p:txBody>
      </p:sp>
    </p:spTree>
    <p:extLst>
      <p:ext uri="{BB962C8B-B14F-4D97-AF65-F5344CB8AC3E}">
        <p14:creationId xmlns:p14="http://schemas.microsoft.com/office/powerpoint/2010/main" val="335397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C08B6A34-CE56-16B2-A4D0-C60D7054D8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78803-E0ED-BD44-9780-47BC21854C04}"/>
              </a:ext>
            </a:extLst>
          </p:cNvPr>
          <p:cNvSpPr>
            <a:spLocks noGrp="1"/>
          </p:cNvSpPr>
          <p:nvPr>
            <p:ph type="ctrTitle"/>
          </p:nvPr>
        </p:nvSpPr>
        <p:spPr>
          <a:xfrm>
            <a:off x="2064393" y="1857219"/>
            <a:ext cx="8063213" cy="3143562"/>
          </a:xfrm>
          <a:solidFill>
            <a:srgbClr val="FFC000"/>
          </a:solidFill>
          <a:ln>
            <a:solidFill>
              <a:schemeClr val="accent1"/>
            </a:solidFill>
          </a:ln>
          <a:effectLst>
            <a:outerShdw blurRad="50800" dist="38100" dir="2700000" algn="tl" rotWithShape="0">
              <a:prstClr val="black">
                <a:alpha val="40000"/>
              </a:prstClr>
            </a:outerShdw>
          </a:effectLst>
        </p:spPr>
        <p:txBody>
          <a:bodyPr lIns="457200" tIns="457200" rIns="457200" bIns="457200">
            <a:normAutofit fontScale="90000"/>
          </a:bodyPr>
          <a:lstStyle/>
          <a:p>
            <a:pPr algn="l"/>
            <a:r>
              <a:rPr lang="en-US" b="1" dirty="0">
                <a:solidFill>
                  <a:srgbClr val="002060"/>
                </a:solidFill>
              </a:rPr>
              <a:t>Lesson 6: </a:t>
            </a:r>
            <a:br>
              <a:rPr lang="en-US" b="1" dirty="0">
                <a:solidFill>
                  <a:srgbClr val="002060"/>
                </a:solidFill>
              </a:rPr>
            </a:br>
            <a:r>
              <a:rPr lang="en-US" b="1" dirty="0">
                <a:solidFill>
                  <a:srgbClr val="002060"/>
                </a:solidFill>
              </a:rPr>
              <a:t>Beyond communication: doing better!</a:t>
            </a:r>
          </a:p>
        </p:txBody>
      </p:sp>
      <p:pic>
        <p:nvPicPr>
          <p:cNvPr id="3" name="Picture 5">
            <a:extLst>
              <a:ext uri="{FF2B5EF4-FFF2-40B4-BE49-F238E27FC236}">
                <a16:creationId xmlns:a16="http://schemas.microsoft.com/office/drawing/2014/main" id="{EC9B8F7B-8E36-E20D-F66E-EF5FC495539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2765330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4FE43-6B65-FA48-016A-D882F3EFC7E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87A2AAF-4B76-9206-2EA0-EA579186F9DC}"/>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Administrative Change Ideas</a:t>
            </a:r>
          </a:p>
        </p:txBody>
      </p:sp>
      <p:pic>
        <p:nvPicPr>
          <p:cNvPr id="3" name="Picture 5">
            <a:extLst>
              <a:ext uri="{FF2B5EF4-FFF2-40B4-BE49-F238E27FC236}">
                <a16:creationId xmlns:a16="http://schemas.microsoft.com/office/drawing/2014/main" id="{143F8A4E-2BBC-9C56-DD68-279964423BF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4" name="TextBox 13">
            <a:extLst>
              <a:ext uri="{FF2B5EF4-FFF2-40B4-BE49-F238E27FC236}">
                <a16:creationId xmlns:a16="http://schemas.microsoft.com/office/drawing/2014/main" id="{D2319692-B8E2-A4C6-30B0-E19DEAABFC20}"/>
              </a:ext>
            </a:extLst>
          </p:cNvPr>
          <p:cNvSpPr txBox="1"/>
          <p:nvPr/>
        </p:nvSpPr>
        <p:spPr>
          <a:xfrm>
            <a:off x="1587485" y="2821886"/>
            <a:ext cx="9518051" cy="778226"/>
          </a:xfrm>
          <a:prstGeom prst="rect">
            <a:avLst/>
          </a:prstGeom>
        </p:spPr>
        <p:txBody>
          <a:bodyPr wrap="square" lIns="0" tIns="0" rIns="0" bIns="0" rtlCol="0" anchor="t">
            <a:spAutoFit/>
          </a:bodyPr>
          <a:lstStyle/>
          <a:p>
            <a:pPr>
              <a:lnSpc>
                <a:spcPts val="3173"/>
              </a:lnSpc>
              <a:spcBef>
                <a:spcPct val="0"/>
              </a:spcBef>
            </a:pPr>
            <a:r>
              <a:rPr lang="en-US">
                <a:solidFill>
                  <a:srgbClr val="002060"/>
                </a:solidFill>
              </a:rPr>
              <a:t>Make sure that </a:t>
            </a:r>
            <a:r>
              <a:rPr lang="en-US" b="1">
                <a:solidFill>
                  <a:srgbClr val="002060"/>
                </a:solidFill>
              </a:rPr>
              <a:t>everyone who works in the office</a:t>
            </a:r>
            <a:r>
              <a:rPr lang="en-US">
                <a:solidFill>
                  <a:srgbClr val="002060"/>
                </a:solidFill>
              </a:rPr>
              <a:t> is vaccinated. As healthcare professionals we must walk the walk.</a:t>
            </a:r>
            <a:endParaRPr lang="en-US" sz="2200">
              <a:solidFill>
                <a:srgbClr val="002060"/>
              </a:solidFill>
              <a:latin typeface="Montserrat"/>
            </a:endParaRPr>
          </a:p>
        </p:txBody>
      </p:sp>
      <p:sp>
        <p:nvSpPr>
          <p:cNvPr id="6" name="TextBox 13">
            <a:extLst>
              <a:ext uri="{FF2B5EF4-FFF2-40B4-BE49-F238E27FC236}">
                <a16:creationId xmlns:a16="http://schemas.microsoft.com/office/drawing/2014/main" id="{D4FA4515-8339-5951-8AC2-AE36FD924F59}"/>
              </a:ext>
            </a:extLst>
          </p:cNvPr>
          <p:cNvSpPr txBox="1"/>
          <p:nvPr/>
        </p:nvSpPr>
        <p:spPr>
          <a:xfrm>
            <a:off x="1587485" y="3951638"/>
            <a:ext cx="9518051" cy="553998"/>
          </a:xfrm>
          <a:prstGeom prst="rect">
            <a:avLst/>
          </a:prstGeom>
        </p:spPr>
        <p:txBody>
          <a:bodyPr wrap="square" lIns="0" tIns="0" rIns="0" bIns="0" rtlCol="0" anchor="t">
            <a:spAutoFit/>
          </a:bodyPr>
          <a:lstStyle/>
          <a:p>
            <a:pPr fontAlgn="base"/>
            <a:r>
              <a:rPr lang="en-US" b="1">
                <a:solidFill>
                  <a:srgbClr val="002060"/>
                </a:solidFill>
              </a:rPr>
              <a:t>Keep up to date on immunization recommendations</a:t>
            </a:r>
            <a:r>
              <a:rPr lang="en-US">
                <a:solidFill>
                  <a:srgbClr val="002060"/>
                </a:solidFill>
              </a:rPr>
              <a:t> by the </a:t>
            </a:r>
            <a:r>
              <a:rPr lang="en-US">
                <a:solidFill>
                  <a:srgbClr val="002060"/>
                </a:solidFill>
                <a:hlinkClick r:id="rId3"/>
              </a:rPr>
              <a:t>Immunize.org</a:t>
            </a:r>
            <a:r>
              <a:rPr lang="en-US">
                <a:solidFill>
                  <a:srgbClr val="002060"/>
                </a:solidFill>
              </a:rPr>
              <a:t>, the American Academy of Pediatrics (</a:t>
            </a:r>
            <a:r>
              <a:rPr lang="en-US">
                <a:solidFill>
                  <a:srgbClr val="002060"/>
                </a:solidFill>
                <a:hlinkClick r:id="rId4"/>
              </a:rPr>
              <a:t>AAP)</a:t>
            </a:r>
            <a:r>
              <a:rPr lang="en-US">
                <a:solidFill>
                  <a:srgbClr val="002060"/>
                </a:solidFill>
              </a:rPr>
              <a:t>, and the American Academy of Family Physicians (</a:t>
            </a:r>
            <a:r>
              <a:rPr lang="en-US">
                <a:solidFill>
                  <a:srgbClr val="002060"/>
                </a:solidFill>
                <a:hlinkClick r:id="rId5"/>
              </a:rPr>
              <a:t>AAFP)</a:t>
            </a:r>
            <a:r>
              <a:rPr lang="en-US">
                <a:solidFill>
                  <a:srgbClr val="002060"/>
                </a:solidFill>
              </a:rPr>
              <a:t> websites.</a:t>
            </a:r>
            <a:endParaRPr lang="en-US" sz="2200">
              <a:solidFill>
                <a:srgbClr val="002060"/>
              </a:solidFill>
              <a:latin typeface="Montserrat"/>
            </a:endParaRPr>
          </a:p>
        </p:txBody>
      </p:sp>
      <p:sp>
        <p:nvSpPr>
          <p:cNvPr id="10" name="Rectangle 9">
            <a:extLst>
              <a:ext uri="{FF2B5EF4-FFF2-40B4-BE49-F238E27FC236}">
                <a16:creationId xmlns:a16="http://schemas.microsoft.com/office/drawing/2014/main" id="{294B5CEC-9E0F-2CFE-79DB-7697BB5C6C31}"/>
              </a:ext>
            </a:extLst>
          </p:cNvPr>
          <p:cNvSpPr/>
          <p:nvPr/>
        </p:nvSpPr>
        <p:spPr>
          <a:xfrm>
            <a:off x="762000" y="3991070"/>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Rectangle 10">
            <a:extLst>
              <a:ext uri="{FF2B5EF4-FFF2-40B4-BE49-F238E27FC236}">
                <a16:creationId xmlns:a16="http://schemas.microsoft.com/office/drawing/2014/main" id="{195BCA6E-B014-5BC4-A1C5-49B4250A4EEF}"/>
              </a:ext>
            </a:extLst>
          </p:cNvPr>
          <p:cNvSpPr/>
          <p:nvPr/>
        </p:nvSpPr>
        <p:spPr>
          <a:xfrm>
            <a:off x="762000" y="5076052"/>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352E8919-0BA2-4A9C-D269-EE9E6B0223D2}"/>
              </a:ext>
            </a:extLst>
          </p:cNvPr>
          <p:cNvSpPr/>
          <p:nvPr/>
        </p:nvSpPr>
        <p:spPr>
          <a:xfrm>
            <a:off x="762000" y="2906088"/>
            <a:ext cx="609600" cy="609823"/>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12" descr="A picture containing shape&#10;&#10;Description automatically generated">
            <a:extLst>
              <a:ext uri="{FF2B5EF4-FFF2-40B4-BE49-F238E27FC236}">
                <a16:creationId xmlns:a16="http://schemas.microsoft.com/office/drawing/2014/main" id="{C1678AA5-17CE-C2F0-3479-A377D9F1D4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7864" y="2944411"/>
            <a:ext cx="457200" cy="571500"/>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5EA57691-1012-79C7-7FDC-6823345B96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5095186"/>
            <a:ext cx="457200" cy="571500"/>
          </a:xfrm>
          <a:prstGeom prst="rect">
            <a:avLst/>
          </a:prstGeom>
        </p:spPr>
      </p:pic>
      <p:sp>
        <p:nvSpPr>
          <p:cNvPr id="23" name="TextBox 22">
            <a:extLst>
              <a:ext uri="{FF2B5EF4-FFF2-40B4-BE49-F238E27FC236}">
                <a16:creationId xmlns:a16="http://schemas.microsoft.com/office/drawing/2014/main" id="{6070473D-7289-26B8-8D56-DBC1CEA23C3D}"/>
              </a:ext>
            </a:extLst>
          </p:cNvPr>
          <p:cNvSpPr txBox="1"/>
          <p:nvPr/>
        </p:nvSpPr>
        <p:spPr>
          <a:xfrm>
            <a:off x="1587484" y="4987950"/>
            <a:ext cx="9766315" cy="1477328"/>
          </a:xfrm>
          <a:prstGeom prst="rect">
            <a:avLst/>
          </a:prstGeom>
          <a:noFill/>
        </p:spPr>
        <p:txBody>
          <a:bodyPr wrap="square">
            <a:spAutoFit/>
          </a:bodyPr>
          <a:lstStyle/>
          <a:p>
            <a:r>
              <a:rPr lang="en-US">
                <a:solidFill>
                  <a:srgbClr val="002060"/>
                </a:solidFill>
              </a:rPr>
              <a:t>Use reminder or recall messages. For example, send email, call, or text reminders to all asthma patients to make an appointment before flu season. Call to follow-up missed appointments that would have included vaccination, especially with high-risk patients.</a:t>
            </a:r>
          </a:p>
          <a:p>
            <a:endParaRPr lang="en-US"/>
          </a:p>
          <a:p>
            <a:endParaRPr lang="en-US"/>
          </a:p>
        </p:txBody>
      </p:sp>
      <p:pic>
        <p:nvPicPr>
          <p:cNvPr id="24" name="Picture 23" descr="A picture containing shape&#10;&#10;Description automatically generated">
            <a:extLst>
              <a:ext uri="{FF2B5EF4-FFF2-40B4-BE49-F238E27FC236}">
                <a16:creationId xmlns:a16="http://schemas.microsoft.com/office/drawing/2014/main" id="{53FFE7B4-C56C-40B1-4903-4B26CF95FC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0111" y="4048527"/>
            <a:ext cx="457200" cy="571500"/>
          </a:xfrm>
          <a:prstGeom prst="rect">
            <a:avLst/>
          </a:prstGeom>
        </p:spPr>
      </p:pic>
      <p:sp>
        <p:nvSpPr>
          <p:cNvPr id="26" name="TextBox 25">
            <a:extLst>
              <a:ext uri="{FF2B5EF4-FFF2-40B4-BE49-F238E27FC236}">
                <a16:creationId xmlns:a16="http://schemas.microsoft.com/office/drawing/2014/main" id="{96D8B5C9-A753-CA7D-2609-5E969A944377}"/>
              </a:ext>
            </a:extLst>
          </p:cNvPr>
          <p:cNvSpPr txBox="1"/>
          <p:nvPr/>
        </p:nvSpPr>
        <p:spPr>
          <a:xfrm>
            <a:off x="270494" y="828804"/>
            <a:ext cx="11651012" cy="2308324"/>
          </a:xfrm>
          <a:prstGeom prst="rect">
            <a:avLst/>
          </a:prstGeom>
          <a:noFill/>
        </p:spPr>
        <p:txBody>
          <a:bodyPr wrap="square" lIns="91440" tIns="45720" rIns="91440" bIns="45720" anchor="t">
            <a:spAutoFit/>
          </a:bodyPr>
          <a:lstStyle/>
          <a:p>
            <a:pPr fontAlgn="auto" latinLnBrk="0">
              <a:buNone/>
            </a:pPr>
            <a:r>
              <a:rPr lang="en-US" b="0">
                <a:solidFill>
                  <a:srgbClr val="002060"/>
                </a:solidFill>
                <a:effectLst/>
                <a:latin typeface="Aptos"/>
              </a:rPr>
              <a:t>When you know your immunization rates and decide you want to improve, you need ideas about what to change. </a:t>
            </a:r>
          </a:p>
          <a:p>
            <a:pPr fontAlgn="auto" latinLnBrk="0">
              <a:buNone/>
            </a:pPr>
            <a:r>
              <a:rPr lang="en-US" b="0">
                <a:solidFill>
                  <a:srgbClr val="002060"/>
                </a:solidFill>
                <a:effectLst/>
                <a:latin typeface="Aptos"/>
              </a:rPr>
              <a:t>In a formal quality improvement program, you may begin by mapping the current workflow to see where there are opportunities. Many offices use change ideas that have worked for others. </a:t>
            </a:r>
          </a:p>
          <a:p>
            <a:pPr fontAlgn="auto" latinLnBrk="0">
              <a:buNone/>
            </a:pPr>
            <a:endParaRPr lang="en-US" b="0">
              <a:solidFill>
                <a:srgbClr val="002060"/>
              </a:solidFill>
              <a:effectLst/>
              <a:latin typeface="Aptos"/>
            </a:endParaRPr>
          </a:p>
          <a:p>
            <a:pPr fontAlgn="auto" latinLnBrk="0">
              <a:buNone/>
            </a:pPr>
            <a:r>
              <a:rPr lang="en-US" b="0">
                <a:solidFill>
                  <a:srgbClr val="002060"/>
                </a:solidFill>
                <a:effectLst/>
                <a:latin typeface="Aptos"/>
              </a:rPr>
              <a:t>The following is just that...a brief list of change ideas that have helped other offices improve their flu vaccine coverage.</a:t>
            </a:r>
          </a:p>
          <a:p>
            <a:pPr>
              <a:buNone/>
            </a:pPr>
            <a:br>
              <a:rPr lang="en-US" b="1" i="0">
                <a:effectLst/>
                <a:latin typeface="Inter"/>
              </a:rPr>
            </a:br>
            <a:endParaRPr lang="en-US"/>
          </a:p>
        </p:txBody>
      </p:sp>
    </p:spTree>
    <p:extLst>
      <p:ext uri="{BB962C8B-B14F-4D97-AF65-F5344CB8AC3E}">
        <p14:creationId xmlns:p14="http://schemas.microsoft.com/office/powerpoint/2010/main" val="36839801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D2D92A82-84B8-0E3F-CD6C-7272BEB26BE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BCCFC81-CA81-00AC-702C-2259DE466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989" y="643467"/>
            <a:ext cx="4073876" cy="5571066"/>
          </a:xfrm>
          <a:prstGeom prst="rect">
            <a:avLst/>
          </a:prstGeom>
        </p:spPr>
      </p:pic>
      <p:sp>
        <p:nvSpPr>
          <p:cNvPr id="21" name="Rectangle 20">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74DEAF2-D716-3C46-A080-0E960556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62" y="643467"/>
            <a:ext cx="4819619" cy="5571066"/>
          </a:xfrm>
          <a:prstGeom prst="rect">
            <a:avLst/>
          </a:prstGeom>
        </p:spPr>
      </p:pic>
      <p:pic>
        <p:nvPicPr>
          <p:cNvPr id="3" name="Picture 5">
            <a:extLst>
              <a:ext uri="{FF2B5EF4-FFF2-40B4-BE49-F238E27FC236}">
                <a16:creationId xmlns:a16="http://schemas.microsoft.com/office/drawing/2014/main" id="{EE8585AF-EF89-7A1C-901C-4CD79B709DC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34779750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F97C7-3D50-7A36-2F3C-BD8B8A6FD9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A234C0A-3DA3-4875-BCA5-AFE215F72C1E}"/>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Standing Order Resources (from </a:t>
            </a:r>
            <a:r>
              <a:rPr lang="en-US" sz="3500" b="1" err="1">
                <a:solidFill>
                  <a:srgbClr val="F8BD16"/>
                </a:solidFill>
              </a:rPr>
              <a:t>Immunize.Org</a:t>
            </a:r>
            <a:r>
              <a:rPr lang="en-US" sz="3500" b="1">
                <a:solidFill>
                  <a:srgbClr val="F8BD16"/>
                </a:solidFill>
              </a:rPr>
              <a:t>)</a:t>
            </a:r>
          </a:p>
        </p:txBody>
      </p:sp>
      <p:pic>
        <p:nvPicPr>
          <p:cNvPr id="3" name="Picture 5">
            <a:extLst>
              <a:ext uri="{FF2B5EF4-FFF2-40B4-BE49-F238E27FC236}">
                <a16:creationId xmlns:a16="http://schemas.microsoft.com/office/drawing/2014/main" id="{8684234B-0422-D3DB-A26C-AAB1A7794B2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8" name="TextBox 7">
            <a:extLst>
              <a:ext uri="{FF2B5EF4-FFF2-40B4-BE49-F238E27FC236}">
                <a16:creationId xmlns:a16="http://schemas.microsoft.com/office/drawing/2014/main" id="{FDC0A65E-E47B-3599-9B09-BF8DD375D4CA}"/>
              </a:ext>
            </a:extLst>
          </p:cNvPr>
          <p:cNvSpPr txBox="1"/>
          <p:nvPr/>
        </p:nvSpPr>
        <p:spPr>
          <a:xfrm>
            <a:off x="373626" y="1169551"/>
            <a:ext cx="10894142" cy="5878532"/>
          </a:xfrm>
          <a:prstGeom prst="rect">
            <a:avLst/>
          </a:prstGeom>
          <a:noFill/>
        </p:spPr>
        <p:txBody>
          <a:bodyPr wrap="square">
            <a:spAutoFit/>
          </a:bodyPr>
          <a:lstStyle/>
          <a:p>
            <a:pPr fontAlgn="auto"/>
            <a:r>
              <a:rPr lang="en-US" sz="2400" b="1">
                <a:solidFill>
                  <a:srgbClr val="002060"/>
                </a:solidFill>
                <a:effectLst/>
              </a:rPr>
              <a:t>Standing Orders Templates for Administering Vaccines Landing Page:</a:t>
            </a:r>
          </a:p>
          <a:p>
            <a:pPr marL="742950" lvl="1" indent="-285750">
              <a:buFont typeface="Arial" panose="020B0604020202020204" pitchFamily="34" charset="0"/>
              <a:buChar char="•"/>
            </a:pPr>
            <a:r>
              <a:rPr lang="en-US">
                <a:hlinkClick r:id="rId3"/>
              </a:rPr>
              <a:t>https://www.immunize.org/standing-orders/</a:t>
            </a:r>
            <a:endParaRPr lang="en-US"/>
          </a:p>
          <a:p>
            <a:pPr fontAlgn="auto"/>
            <a:endParaRPr lang="en-US" sz="2400">
              <a:solidFill>
                <a:srgbClr val="002060"/>
              </a:solidFill>
              <a:effectLst/>
            </a:endParaRPr>
          </a:p>
          <a:p>
            <a:pPr fontAlgn="auto"/>
            <a:r>
              <a:rPr lang="en-US" sz="2400" b="1">
                <a:solidFill>
                  <a:srgbClr val="002060"/>
                </a:solidFill>
                <a:effectLst/>
              </a:rPr>
              <a:t>Influenza Vaccine Standing Order Templates (both were updated 9/14/2023)</a:t>
            </a:r>
          </a:p>
          <a:p>
            <a:pPr marL="342900" indent="-342900" fontAlgn="auto">
              <a:buFont typeface="Arial" panose="020B0604020202020204" pitchFamily="34" charset="0"/>
              <a:buChar char="•"/>
            </a:pPr>
            <a:r>
              <a:rPr lang="en-US" sz="2200">
                <a:solidFill>
                  <a:srgbClr val="002060"/>
                </a:solidFill>
                <a:effectLst/>
              </a:rPr>
              <a:t>“</a:t>
            </a:r>
            <a:r>
              <a:rPr lang="en-US" sz="2200">
                <a:solidFill>
                  <a:srgbClr val="002060"/>
                </a:solidFill>
              </a:rPr>
              <a:t>Influenza inactivated and live intranasal – adults”</a:t>
            </a:r>
          </a:p>
          <a:p>
            <a:pPr marL="800100" lvl="1" indent="-342900">
              <a:buFont typeface="Arial" panose="020B0604020202020204" pitchFamily="34" charset="0"/>
              <a:buChar char="•"/>
            </a:pPr>
            <a:r>
              <a:rPr lang="en-US">
                <a:hlinkClick r:id="rId4"/>
              </a:rPr>
              <a:t>https://www.immunize.org/catg.d/p3074.pdf</a:t>
            </a:r>
            <a:endParaRPr lang="en-US"/>
          </a:p>
          <a:p>
            <a:pPr marL="342900" indent="-342900">
              <a:buFont typeface="Arial" panose="020B0604020202020204" pitchFamily="34" charset="0"/>
              <a:buChar char="•"/>
            </a:pPr>
            <a:r>
              <a:rPr lang="en-US" sz="2200">
                <a:solidFill>
                  <a:srgbClr val="002060"/>
                </a:solidFill>
                <a:effectLst/>
              </a:rPr>
              <a:t>“Influenza inactivated and live intranasal – children and teens”</a:t>
            </a:r>
          </a:p>
          <a:p>
            <a:pPr marL="800100" lvl="1" indent="-342900">
              <a:buFont typeface="Arial" panose="020B0604020202020204" pitchFamily="34" charset="0"/>
              <a:buChar char="•"/>
            </a:pPr>
            <a:r>
              <a:rPr lang="en-US">
                <a:hlinkClick r:id="rId5"/>
              </a:rPr>
              <a:t>https://www.immunize.org/catg.d/p3074a.pdf(opens in a new tab)</a:t>
            </a:r>
            <a:r>
              <a:rPr lang="en-US"/>
              <a:t> </a:t>
            </a:r>
          </a:p>
          <a:p>
            <a:endParaRPr lang="en-US"/>
          </a:p>
          <a:p>
            <a:r>
              <a:rPr lang="en-US" sz="2400" b="1">
                <a:solidFill>
                  <a:srgbClr val="002060"/>
                </a:solidFill>
                <a:effectLst/>
              </a:rPr>
              <a:t>How to Use Standing Orders</a:t>
            </a:r>
          </a:p>
          <a:p>
            <a:pPr marL="342900" indent="-342900" fontAlgn="auto">
              <a:buFont typeface="Arial" panose="020B0604020202020204" pitchFamily="34" charset="0"/>
              <a:buChar char="•"/>
            </a:pPr>
            <a:r>
              <a:rPr lang="en-US" sz="2200">
                <a:solidFill>
                  <a:srgbClr val="002060"/>
                </a:solidFill>
              </a:rPr>
              <a:t>“Steps to implementing standing orders for immunization in your practice setting”</a:t>
            </a:r>
          </a:p>
          <a:p>
            <a:pPr marL="800100" lvl="1" indent="-342900">
              <a:buFont typeface="Arial" panose="020B0604020202020204" pitchFamily="34" charset="0"/>
              <a:buChar char="•"/>
            </a:pPr>
            <a:r>
              <a:rPr lang="en-US" i="1">
                <a:hlinkClick r:id="rId6"/>
              </a:rPr>
              <a:t>https://www</a:t>
            </a:r>
            <a:r>
              <a:rPr lang="en-US">
                <a:hlinkClick r:id="rId6"/>
              </a:rPr>
              <a:t>.immunize.org/catg.d/p3067.pdf</a:t>
            </a:r>
            <a:br>
              <a:rPr lang="en-US" i="1"/>
            </a:br>
            <a:r>
              <a:rPr lang="en-US" i="1"/>
              <a:t>Updated 6/12/23</a:t>
            </a:r>
          </a:p>
          <a:p>
            <a:endParaRPr lang="en-US"/>
          </a:p>
          <a:p>
            <a:pPr marL="342900" indent="-342900" fontAlgn="auto">
              <a:buFont typeface="Arial" panose="020B0604020202020204" pitchFamily="34" charset="0"/>
              <a:buChar char="•"/>
            </a:pPr>
            <a:r>
              <a:rPr lang="en-US" sz="2200">
                <a:solidFill>
                  <a:srgbClr val="002060"/>
                </a:solidFill>
              </a:rPr>
              <a:t>“Influenza inactivated and live intranasal – adults”</a:t>
            </a:r>
          </a:p>
          <a:p>
            <a:pPr marL="800100" lvl="1" indent="-342900">
              <a:buFont typeface="Arial" panose="020B0604020202020204" pitchFamily="34" charset="0"/>
              <a:buChar char="•"/>
            </a:pPr>
            <a:r>
              <a:rPr lang="en-US">
                <a:hlinkClick r:id="rId7"/>
              </a:rPr>
              <a:t>https://www.immunize.org/catg.d/p3066.pdf</a:t>
            </a:r>
            <a:br>
              <a:rPr lang="en-US"/>
            </a:br>
            <a:r>
              <a:rPr lang="en-US" i="1"/>
              <a:t>Updated 5/29/23</a:t>
            </a:r>
            <a:endParaRPr lang="en-US" sz="2400" i="1">
              <a:solidFill>
                <a:srgbClr val="002060"/>
              </a:solidFill>
              <a:effectLst/>
            </a:endParaRPr>
          </a:p>
          <a:p>
            <a:pPr fontAlgn="auto"/>
            <a:r>
              <a:rPr lang="en-US" sz="2400">
                <a:solidFill>
                  <a:srgbClr val="002060"/>
                </a:solidFill>
                <a:effectLst/>
              </a:rPr>
              <a:t> </a:t>
            </a:r>
          </a:p>
        </p:txBody>
      </p:sp>
    </p:spTree>
    <p:extLst>
      <p:ext uri="{BB962C8B-B14F-4D97-AF65-F5344CB8AC3E}">
        <p14:creationId xmlns:p14="http://schemas.microsoft.com/office/powerpoint/2010/main" val="13651468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C808C9FF-2552-43CD-2ED3-47879E8FB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D5EDAF-DF9F-3637-D73E-1A8FD0A33B63}"/>
              </a:ext>
            </a:extLst>
          </p:cNvPr>
          <p:cNvSpPr>
            <a:spLocks noGrp="1"/>
          </p:cNvSpPr>
          <p:nvPr>
            <p:ph type="ctrTitle"/>
          </p:nvPr>
        </p:nvSpPr>
        <p:spPr>
          <a:xfrm>
            <a:off x="3324446" y="2200054"/>
            <a:ext cx="5543107" cy="2457892"/>
          </a:xfrm>
          <a:solidFill>
            <a:srgbClr val="FFC000"/>
          </a:solidFill>
          <a:ln>
            <a:solidFill>
              <a:schemeClr val="accent1"/>
            </a:solidFill>
          </a:ln>
          <a:effectLst>
            <a:outerShdw blurRad="50800" dist="38100" dir="2700000" algn="tl" rotWithShape="0">
              <a:prstClr val="black">
                <a:alpha val="40000"/>
              </a:prstClr>
            </a:outerShdw>
          </a:effectLst>
        </p:spPr>
        <p:txBody>
          <a:bodyPr lIns="457200" tIns="457200" rIns="457200" bIns="457200">
            <a:normAutofit fontScale="90000"/>
          </a:bodyPr>
          <a:lstStyle/>
          <a:p>
            <a:pPr algn="l"/>
            <a:r>
              <a:rPr lang="en-US" b="1" dirty="0">
                <a:solidFill>
                  <a:srgbClr val="002060"/>
                </a:solidFill>
              </a:rPr>
              <a:t>Lesson 7: </a:t>
            </a:r>
            <a:br>
              <a:rPr lang="en-US" b="1" dirty="0">
                <a:solidFill>
                  <a:srgbClr val="002060"/>
                </a:solidFill>
              </a:rPr>
            </a:br>
            <a:r>
              <a:rPr lang="en-US" b="1" dirty="0">
                <a:solidFill>
                  <a:srgbClr val="002060"/>
                </a:solidFill>
              </a:rPr>
              <a:t>Wrap Up</a:t>
            </a:r>
          </a:p>
        </p:txBody>
      </p:sp>
      <p:pic>
        <p:nvPicPr>
          <p:cNvPr id="3" name="Picture 5">
            <a:extLst>
              <a:ext uri="{FF2B5EF4-FFF2-40B4-BE49-F238E27FC236}">
                <a16:creationId xmlns:a16="http://schemas.microsoft.com/office/drawing/2014/main" id="{98213170-1D2A-6C74-9002-FFD16B41695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28896779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BF9C9-2233-812A-FDBB-1286AB57378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6F3CA4-D835-8E8E-9642-BE5342FC41A7}"/>
              </a:ext>
            </a:extLst>
          </p:cNvPr>
          <p:cNvSpPr txBox="1"/>
          <p:nvPr/>
        </p:nvSpPr>
        <p:spPr>
          <a:xfrm>
            <a:off x="0" y="0"/>
            <a:ext cx="12192000" cy="523220"/>
          </a:xfrm>
          <a:prstGeom prst="rect">
            <a:avLst/>
          </a:prstGeom>
          <a:solidFill>
            <a:srgbClr val="3B64AF"/>
          </a:solidFill>
        </p:spPr>
        <p:txBody>
          <a:bodyPr wrap="square">
            <a:spAutoFit/>
          </a:bodyPr>
          <a:lstStyle/>
          <a:p>
            <a:pPr algn="ctr"/>
            <a:r>
              <a:rPr lang="en-US" sz="2800" b="1">
                <a:solidFill>
                  <a:srgbClr val="F8BD16"/>
                </a:solidFill>
              </a:rPr>
              <a:t>Here are the key points:</a:t>
            </a:r>
          </a:p>
        </p:txBody>
      </p:sp>
      <p:pic>
        <p:nvPicPr>
          <p:cNvPr id="3" name="Picture 5">
            <a:extLst>
              <a:ext uri="{FF2B5EF4-FFF2-40B4-BE49-F238E27FC236}">
                <a16:creationId xmlns:a16="http://schemas.microsoft.com/office/drawing/2014/main" id="{7479805C-1B28-1F7B-B7CB-2177A5F2CD5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324591" y="6330909"/>
            <a:ext cx="1687057" cy="510335"/>
          </a:xfrm>
          <a:prstGeom prst="rect">
            <a:avLst/>
          </a:prstGeom>
        </p:spPr>
      </p:pic>
      <p:sp>
        <p:nvSpPr>
          <p:cNvPr id="4" name="Oval 3">
            <a:extLst>
              <a:ext uri="{FF2B5EF4-FFF2-40B4-BE49-F238E27FC236}">
                <a16:creationId xmlns:a16="http://schemas.microsoft.com/office/drawing/2014/main" id="{5238A27D-39F8-9F73-136B-38A2BEA30A95}"/>
              </a:ext>
            </a:extLst>
          </p:cNvPr>
          <p:cNvSpPr/>
          <p:nvPr/>
        </p:nvSpPr>
        <p:spPr>
          <a:xfrm>
            <a:off x="2487560" y="782079"/>
            <a:ext cx="743120" cy="725425"/>
          </a:xfrm>
          <a:prstGeom prst="ellipse">
            <a:avLst/>
          </a:prstGeom>
          <a:solidFill>
            <a:srgbClr val="3B6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6" name="Oval 5">
            <a:extLst>
              <a:ext uri="{FF2B5EF4-FFF2-40B4-BE49-F238E27FC236}">
                <a16:creationId xmlns:a16="http://schemas.microsoft.com/office/drawing/2014/main" id="{F2F2FB76-45C8-9E7D-2E47-9D134111200C}"/>
              </a:ext>
            </a:extLst>
          </p:cNvPr>
          <p:cNvSpPr/>
          <p:nvPr/>
        </p:nvSpPr>
        <p:spPr>
          <a:xfrm>
            <a:off x="2487560" y="1965961"/>
            <a:ext cx="743120" cy="725425"/>
          </a:xfrm>
          <a:prstGeom prst="ellipse">
            <a:avLst/>
          </a:prstGeom>
          <a:solidFill>
            <a:srgbClr val="3B6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2</a:t>
            </a:r>
          </a:p>
        </p:txBody>
      </p:sp>
      <p:sp>
        <p:nvSpPr>
          <p:cNvPr id="7" name="Oval 6">
            <a:extLst>
              <a:ext uri="{FF2B5EF4-FFF2-40B4-BE49-F238E27FC236}">
                <a16:creationId xmlns:a16="http://schemas.microsoft.com/office/drawing/2014/main" id="{11D49CB6-BEB1-6160-DFF7-84868A4FC770}"/>
              </a:ext>
            </a:extLst>
          </p:cNvPr>
          <p:cNvSpPr/>
          <p:nvPr/>
        </p:nvSpPr>
        <p:spPr>
          <a:xfrm>
            <a:off x="2487560" y="3149843"/>
            <a:ext cx="743120" cy="725425"/>
          </a:xfrm>
          <a:prstGeom prst="ellipse">
            <a:avLst/>
          </a:prstGeom>
          <a:solidFill>
            <a:srgbClr val="3B6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3</a:t>
            </a:r>
          </a:p>
        </p:txBody>
      </p:sp>
      <p:sp>
        <p:nvSpPr>
          <p:cNvPr id="10" name="Oval 9">
            <a:extLst>
              <a:ext uri="{FF2B5EF4-FFF2-40B4-BE49-F238E27FC236}">
                <a16:creationId xmlns:a16="http://schemas.microsoft.com/office/drawing/2014/main" id="{8AFA5246-9FF5-2015-F61D-BB91BC2C125C}"/>
              </a:ext>
            </a:extLst>
          </p:cNvPr>
          <p:cNvSpPr/>
          <p:nvPr/>
        </p:nvSpPr>
        <p:spPr>
          <a:xfrm>
            <a:off x="2487560" y="4333725"/>
            <a:ext cx="743120" cy="725425"/>
          </a:xfrm>
          <a:prstGeom prst="ellipse">
            <a:avLst/>
          </a:prstGeom>
          <a:solidFill>
            <a:srgbClr val="3B6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4</a:t>
            </a:r>
          </a:p>
        </p:txBody>
      </p:sp>
      <p:sp>
        <p:nvSpPr>
          <p:cNvPr id="11" name="Oval 10">
            <a:extLst>
              <a:ext uri="{FF2B5EF4-FFF2-40B4-BE49-F238E27FC236}">
                <a16:creationId xmlns:a16="http://schemas.microsoft.com/office/drawing/2014/main" id="{F4287DA4-6389-4310-6F9D-C0E02116BD30}"/>
              </a:ext>
            </a:extLst>
          </p:cNvPr>
          <p:cNvSpPr/>
          <p:nvPr/>
        </p:nvSpPr>
        <p:spPr>
          <a:xfrm>
            <a:off x="2487560" y="5517607"/>
            <a:ext cx="743120" cy="725425"/>
          </a:xfrm>
          <a:prstGeom prst="ellipse">
            <a:avLst/>
          </a:prstGeom>
          <a:solidFill>
            <a:srgbClr val="3B64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5</a:t>
            </a:r>
          </a:p>
        </p:txBody>
      </p:sp>
      <p:sp>
        <p:nvSpPr>
          <p:cNvPr id="17" name="TextBox 16">
            <a:extLst>
              <a:ext uri="{FF2B5EF4-FFF2-40B4-BE49-F238E27FC236}">
                <a16:creationId xmlns:a16="http://schemas.microsoft.com/office/drawing/2014/main" id="{C10ED705-787C-C03D-DC28-A1F181092CC6}"/>
              </a:ext>
            </a:extLst>
          </p:cNvPr>
          <p:cNvSpPr txBox="1"/>
          <p:nvPr/>
        </p:nvSpPr>
        <p:spPr>
          <a:xfrm>
            <a:off x="3608440" y="818932"/>
            <a:ext cx="6096000" cy="738664"/>
          </a:xfrm>
          <a:prstGeom prst="rect">
            <a:avLst/>
          </a:prstGeom>
          <a:noFill/>
        </p:spPr>
        <p:txBody>
          <a:bodyPr wrap="square" lIns="91440" tIns="45720" rIns="91440" bIns="45720" anchor="t">
            <a:spAutoFit/>
          </a:bodyPr>
          <a:lstStyle/>
          <a:p>
            <a:pPr algn="l" fontAlgn="auto"/>
            <a:r>
              <a:rPr lang="en-US" sz="2100" b="0" i="0">
                <a:solidFill>
                  <a:srgbClr val="002060"/>
                </a:solidFill>
                <a:effectLst/>
                <a:latin typeface="Aptos"/>
              </a:rPr>
              <a:t>Flu is a serious illness that takes a heavy toll on people in the U.S. every year.</a:t>
            </a:r>
          </a:p>
        </p:txBody>
      </p:sp>
      <p:sp>
        <p:nvSpPr>
          <p:cNvPr id="19" name="TextBox 18">
            <a:extLst>
              <a:ext uri="{FF2B5EF4-FFF2-40B4-BE49-F238E27FC236}">
                <a16:creationId xmlns:a16="http://schemas.microsoft.com/office/drawing/2014/main" id="{2FE25C23-0C46-C241-847E-57EBFE0FC047}"/>
              </a:ext>
            </a:extLst>
          </p:cNvPr>
          <p:cNvSpPr txBox="1"/>
          <p:nvPr/>
        </p:nvSpPr>
        <p:spPr>
          <a:xfrm>
            <a:off x="3608439" y="1933939"/>
            <a:ext cx="6449960" cy="738664"/>
          </a:xfrm>
          <a:prstGeom prst="rect">
            <a:avLst/>
          </a:prstGeom>
          <a:noFill/>
        </p:spPr>
        <p:txBody>
          <a:bodyPr wrap="square" lIns="91440" tIns="45720" rIns="91440" bIns="45720" anchor="t">
            <a:spAutoFit/>
          </a:bodyPr>
          <a:lstStyle/>
          <a:p>
            <a:pPr algn="l" fontAlgn="auto"/>
            <a:r>
              <a:rPr lang="en-US" sz="2100" b="0" i="0">
                <a:solidFill>
                  <a:srgbClr val="002060"/>
                </a:solidFill>
                <a:effectLst/>
                <a:latin typeface="Aptos"/>
              </a:rPr>
              <a:t>Flu vaccine can prevent illness or at least make it less severe. It also prevents the spread of the disease.</a:t>
            </a:r>
            <a:endParaRPr lang="en-US" sz="2100">
              <a:solidFill>
                <a:srgbClr val="002060"/>
              </a:solidFill>
              <a:latin typeface="Aptos"/>
            </a:endParaRPr>
          </a:p>
        </p:txBody>
      </p:sp>
      <p:sp>
        <p:nvSpPr>
          <p:cNvPr id="21" name="TextBox 20">
            <a:extLst>
              <a:ext uri="{FF2B5EF4-FFF2-40B4-BE49-F238E27FC236}">
                <a16:creationId xmlns:a16="http://schemas.microsoft.com/office/drawing/2014/main" id="{100F7EA2-B277-E21F-5FB0-3FF1866C34BD}"/>
              </a:ext>
            </a:extLst>
          </p:cNvPr>
          <p:cNvSpPr txBox="1"/>
          <p:nvPr/>
        </p:nvSpPr>
        <p:spPr>
          <a:xfrm>
            <a:off x="3608440" y="2981640"/>
            <a:ext cx="6263147" cy="1061829"/>
          </a:xfrm>
          <a:prstGeom prst="rect">
            <a:avLst/>
          </a:prstGeom>
          <a:noFill/>
        </p:spPr>
        <p:txBody>
          <a:bodyPr wrap="square" lIns="91440" tIns="45720" rIns="91440" bIns="45720" anchor="t">
            <a:spAutoFit/>
          </a:bodyPr>
          <a:lstStyle/>
          <a:p>
            <a:pPr algn="l" fontAlgn="auto"/>
            <a:r>
              <a:rPr lang="en-US" sz="2100" b="0" i="0">
                <a:solidFill>
                  <a:srgbClr val="002060"/>
                </a:solidFill>
                <a:effectLst/>
                <a:latin typeface="Aptos"/>
              </a:rPr>
              <a:t>In Kansas there’s room for improvement in flu vaccination rates in all age and risk groups, and especially for adults ages 18 to 64.</a:t>
            </a:r>
            <a:endParaRPr lang="en-US" sz="2100">
              <a:solidFill>
                <a:srgbClr val="002060"/>
              </a:solidFill>
              <a:latin typeface="Aptos"/>
            </a:endParaRPr>
          </a:p>
        </p:txBody>
      </p:sp>
      <p:sp>
        <p:nvSpPr>
          <p:cNvPr id="23" name="TextBox 22">
            <a:extLst>
              <a:ext uri="{FF2B5EF4-FFF2-40B4-BE49-F238E27FC236}">
                <a16:creationId xmlns:a16="http://schemas.microsoft.com/office/drawing/2014/main" id="{C694F3EC-5C32-4E74-4D94-1B001A5EFBCF}"/>
              </a:ext>
            </a:extLst>
          </p:cNvPr>
          <p:cNvSpPr txBox="1"/>
          <p:nvPr/>
        </p:nvSpPr>
        <p:spPr>
          <a:xfrm>
            <a:off x="3608440" y="4165522"/>
            <a:ext cx="6449959" cy="1061829"/>
          </a:xfrm>
          <a:prstGeom prst="rect">
            <a:avLst/>
          </a:prstGeom>
          <a:noFill/>
        </p:spPr>
        <p:txBody>
          <a:bodyPr wrap="square" lIns="91440" tIns="45720" rIns="91440" bIns="45720" anchor="t">
            <a:spAutoFit/>
          </a:bodyPr>
          <a:lstStyle/>
          <a:p>
            <a:pPr algn="l" fontAlgn="auto"/>
            <a:r>
              <a:rPr lang="en-US" sz="2100" b="0" i="0">
                <a:solidFill>
                  <a:srgbClr val="002060"/>
                </a:solidFill>
                <a:effectLst/>
                <a:latin typeface="Aptos"/>
              </a:rPr>
              <a:t>Making a strong recommendation and being prepared to answer questions succinctly helps office vaccination rates.</a:t>
            </a:r>
          </a:p>
        </p:txBody>
      </p:sp>
      <p:sp>
        <p:nvSpPr>
          <p:cNvPr id="27" name="TextBox 26">
            <a:extLst>
              <a:ext uri="{FF2B5EF4-FFF2-40B4-BE49-F238E27FC236}">
                <a16:creationId xmlns:a16="http://schemas.microsoft.com/office/drawing/2014/main" id="{E59FC20F-8AF7-EC74-5AC3-4BB67670B3D7}"/>
              </a:ext>
            </a:extLst>
          </p:cNvPr>
          <p:cNvSpPr txBox="1"/>
          <p:nvPr/>
        </p:nvSpPr>
        <p:spPr>
          <a:xfrm>
            <a:off x="3608440" y="5419121"/>
            <a:ext cx="6617108" cy="1061829"/>
          </a:xfrm>
          <a:prstGeom prst="rect">
            <a:avLst/>
          </a:prstGeom>
          <a:noFill/>
        </p:spPr>
        <p:txBody>
          <a:bodyPr wrap="square" lIns="91440" tIns="45720" rIns="91440" bIns="45720" anchor="t">
            <a:spAutoFit/>
          </a:bodyPr>
          <a:lstStyle/>
          <a:p>
            <a:pPr algn="l" fontAlgn="auto"/>
            <a:r>
              <a:rPr lang="en-US" sz="2100" b="0" i="0">
                <a:solidFill>
                  <a:srgbClr val="002060"/>
                </a:solidFill>
                <a:effectLst/>
                <a:latin typeface="Aptos"/>
              </a:rPr>
              <a:t>Use office-based strategies (e.g., patient reminders, standing orders, immunization rates assessment with feedback to clinicians).</a:t>
            </a:r>
          </a:p>
        </p:txBody>
      </p:sp>
    </p:spTree>
    <p:extLst>
      <p:ext uri="{BB962C8B-B14F-4D97-AF65-F5344CB8AC3E}">
        <p14:creationId xmlns:p14="http://schemas.microsoft.com/office/powerpoint/2010/main" val="32505284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88C90-269C-A809-02B9-B496A40AFB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6F5371-04EE-C2B8-93D5-A69F07561798}"/>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Reminders/Tips</a:t>
            </a:r>
          </a:p>
        </p:txBody>
      </p:sp>
      <p:pic>
        <p:nvPicPr>
          <p:cNvPr id="3" name="Picture 5">
            <a:extLst>
              <a:ext uri="{FF2B5EF4-FFF2-40B4-BE49-F238E27FC236}">
                <a16:creationId xmlns:a16="http://schemas.microsoft.com/office/drawing/2014/main" id="{4614CCDD-89C5-22D4-7C27-B8E9E51287A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pic>
        <p:nvPicPr>
          <p:cNvPr id="6" name="Picture 5">
            <a:extLst>
              <a:ext uri="{FF2B5EF4-FFF2-40B4-BE49-F238E27FC236}">
                <a16:creationId xmlns:a16="http://schemas.microsoft.com/office/drawing/2014/main" id="{9875B01D-2FEE-0F8A-7E1C-C77C382684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45378" y="1646903"/>
            <a:ext cx="5346291" cy="3564194"/>
          </a:xfrm>
          <a:prstGeom prst="rect">
            <a:avLst/>
          </a:prstGeom>
        </p:spPr>
      </p:pic>
      <p:sp>
        <p:nvSpPr>
          <p:cNvPr id="8" name="TextBox 7">
            <a:extLst>
              <a:ext uri="{FF2B5EF4-FFF2-40B4-BE49-F238E27FC236}">
                <a16:creationId xmlns:a16="http://schemas.microsoft.com/office/drawing/2014/main" id="{494F7B1D-6778-EF55-4705-339F9C453C12}"/>
              </a:ext>
            </a:extLst>
          </p:cNvPr>
          <p:cNvSpPr txBox="1"/>
          <p:nvPr/>
        </p:nvSpPr>
        <p:spPr>
          <a:xfrm>
            <a:off x="373626" y="958645"/>
            <a:ext cx="6271752" cy="5909310"/>
          </a:xfrm>
          <a:prstGeom prst="rect">
            <a:avLst/>
          </a:prstGeom>
          <a:noFill/>
        </p:spPr>
        <p:txBody>
          <a:bodyPr wrap="square">
            <a:spAutoFit/>
          </a:bodyPr>
          <a:lstStyle/>
          <a:p>
            <a:pPr fontAlgn="auto">
              <a:buNone/>
            </a:pPr>
            <a:r>
              <a:rPr lang="en-US" sz="2400" b="1">
                <a:solidFill>
                  <a:srgbClr val="002060"/>
                </a:solidFill>
                <a:effectLst/>
              </a:rPr>
              <a:t>What steps will you take next?</a:t>
            </a:r>
          </a:p>
          <a:p>
            <a:pPr fontAlgn="auto">
              <a:buNone/>
            </a:pPr>
            <a:endParaRPr lang="en-US" sz="2400" b="0">
              <a:solidFill>
                <a:srgbClr val="002060"/>
              </a:solidFill>
              <a:effectLst/>
            </a:endParaRPr>
          </a:p>
          <a:p>
            <a:pPr fontAlgn="auto"/>
            <a:r>
              <a:rPr lang="en-US" sz="2400">
                <a:solidFill>
                  <a:srgbClr val="002060"/>
                </a:solidFill>
              </a:rPr>
              <a:t>Here are some ideas.</a:t>
            </a:r>
            <a:endParaRPr lang="en-US" sz="2400">
              <a:solidFill>
                <a:srgbClr val="002060"/>
              </a:solidFill>
              <a:effectLst/>
            </a:endParaRPr>
          </a:p>
          <a:p>
            <a:pPr fontAlgn="auto"/>
            <a:endParaRPr lang="en-US" sz="2400">
              <a:solidFill>
                <a:srgbClr val="002060"/>
              </a:solidFill>
              <a:effectLst/>
            </a:endParaRPr>
          </a:p>
          <a:p>
            <a:pPr fontAlgn="auto">
              <a:buFont typeface="Arial" panose="020B0604020202020204" pitchFamily="34" charset="0"/>
              <a:buChar char="•"/>
            </a:pPr>
            <a:r>
              <a:rPr lang="en-US" sz="2400">
                <a:solidFill>
                  <a:srgbClr val="002060"/>
                </a:solidFill>
                <a:effectLst/>
              </a:rPr>
              <a:t>  Start using the SHARE model and other tips you learned in this module </a:t>
            </a:r>
          </a:p>
          <a:p>
            <a:pPr fontAlgn="auto"/>
            <a:endParaRPr lang="en-US" sz="2400">
              <a:solidFill>
                <a:srgbClr val="002060"/>
              </a:solidFill>
              <a:effectLst/>
            </a:endParaRPr>
          </a:p>
          <a:p>
            <a:pPr fontAlgn="auto">
              <a:buFont typeface="Arial" panose="020B0604020202020204" pitchFamily="34" charset="0"/>
              <a:buChar char="•"/>
            </a:pPr>
            <a:r>
              <a:rPr lang="en-US" sz="2400">
                <a:solidFill>
                  <a:srgbClr val="002060"/>
                </a:solidFill>
                <a:effectLst/>
              </a:rPr>
              <a:t>  Share this module with others in your practice or use it to teach an in-service</a:t>
            </a:r>
          </a:p>
          <a:p>
            <a:pPr fontAlgn="auto"/>
            <a:endParaRPr lang="en-US" sz="2400">
              <a:solidFill>
                <a:srgbClr val="002060"/>
              </a:solidFill>
              <a:effectLst/>
            </a:endParaRPr>
          </a:p>
          <a:p>
            <a:pPr fontAlgn="auto">
              <a:buFont typeface="Arial" panose="020B0604020202020204" pitchFamily="34" charset="0"/>
              <a:buChar char="•"/>
            </a:pPr>
            <a:r>
              <a:rPr lang="en-US" sz="2400">
                <a:solidFill>
                  <a:srgbClr val="002060"/>
                </a:solidFill>
                <a:effectLst/>
              </a:rPr>
              <a:t>  Do a quality improvement project to boost   your flu vaccination rates (you may want to start by focusing one age group) Using KS </a:t>
            </a:r>
            <a:r>
              <a:rPr lang="en-US" sz="2400" err="1">
                <a:solidFill>
                  <a:srgbClr val="002060"/>
                </a:solidFill>
                <a:effectLst/>
              </a:rPr>
              <a:t>WebIZ</a:t>
            </a:r>
            <a:r>
              <a:rPr lang="en-US" sz="2400">
                <a:solidFill>
                  <a:srgbClr val="002060"/>
                </a:solidFill>
                <a:effectLst/>
              </a:rPr>
              <a:t> data can help you track your progress</a:t>
            </a:r>
          </a:p>
          <a:p>
            <a:pPr fontAlgn="auto"/>
            <a:r>
              <a:rPr lang="en-US" sz="2400">
                <a:solidFill>
                  <a:srgbClr val="002060"/>
                </a:solidFill>
                <a:effectLst/>
              </a:rPr>
              <a:t> </a:t>
            </a:r>
            <a:br>
              <a:rPr lang="en-US" b="0" i="0">
                <a:solidFill>
                  <a:srgbClr val="000000"/>
                </a:solidFill>
                <a:effectLst/>
                <a:latin typeface="inherit"/>
              </a:rPr>
            </a:br>
            <a:endParaRPr lang="en-US"/>
          </a:p>
        </p:txBody>
      </p:sp>
    </p:spTree>
    <p:extLst>
      <p:ext uri="{BB962C8B-B14F-4D97-AF65-F5344CB8AC3E}">
        <p14:creationId xmlns:p14="http://schemas.microsoft.com/office/powerpoint/2010/main" val="14739322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021CE-BFDA-55CE-E8F5-86FE5248CEA7}"/>
            </a:ext>
          </a:extLst>
        </p:cNvPr>
        <p:cNvGrpSpPr/>
        <p:nvPr/>
      </p:nvGrpSpPr>
      <p:grpSpPr>
        <a:xfrm>
          <a:off x="0" y="0"/>
          <a:ext cx="0" cy="0"/>
          <a:chOff x="0" y="0"/>
          <a:chExt cx="0" cy="0"/>
        </a:xfrm>
      </p:grpSpPr>
      <p:pic>
        <p:nvPicPr>
          <p:cNvPr id="3" name="Picture 5">
            <a:extLst>
              <a:ext uri="{FF2B5EF4-FFF2-40B4-BE49-F238E27FC236}">
                <a16:creationId xmlns:a16="http://schemas.microsoft.com/office/drawing/2014/main" id="{A0225DA8-8954-756C-3059-D336FE3B6B9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pic>
        <p:nvPicPr>
          <p:cNvPr id="9" name="Picture 8">
            <a:extLst>
              <a:ext uri="{FF2B5EF4-FFF2-40B4-BE49-F238E27FC236}">
                <a16:creationId xmlns:a16="http://schemas.microsoft.com/office/drawing/2014/main" id="{295D24F8-801C-3865-E416-480FBDDDB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140663"/>
          </a:xfrm>
          <a:prstGeom prst="rect">
            <a:avLst/>
          </a:prstGeom>
        </p:spPr>
      </p:pic>
      <p:sp>
        <p:nvSpPr>
          <p:cNvPr id="11" name="TextBox 10">
            <a:extLst>
              <a:ext uri="{FF2B5EF4-FFF2-40B4-BE49-F238E27FC236}">
                <a16:creationId xmlns:a16="http://schemas.microsoft.com/office/drawing/2014/main" id="{CD743F05-0CE3-EC35-4A84-0F2FEDAF59B0}"/>
              </a:ext>
            </a:extLst>
          </p:cNvPr>
          <p:cNvSpPr txBox="1"/>
          <p:nvPr/>
        </p:nvSpPr>
        <p:spPr>
          <a:xfrm>
            <a:off x="2566219" y="189160"/>
            <a:ext cx="7059561" cy="1762342"/>
          </a:xfrm>
          <a:prstGeom prst="rect">
            <a:avLst/>
          </a:prstGeom>
          <a:noFill/>
        </p:spPr>
        <p:txBody>
          <a:bodyPr wrap="square">
            <a:spAutoFit/>
          </a:bodyPr>
          <a:lstStyle/>
          <a:p>
            <a:pPr>
              <a:lnSpc>
                <a:spcPct val="150000"/>
              </a:lnSpc>
            </a:pPr>
            <a:r>
              <a:rPr lang="en-US" sz="3800" b="1">
                <a:solidFill>
                  <a:schemeClr val="bg1"/>
                </a:solidFill>
              </a:rPr>
              <a:t>Congratulations!</a:t>
            </a:r>
            <a:br>
              <a:rPr lang="en-US" sz="3800" b="1">
                <a:solidFill>
                  <a:schemeClr val="bg1"/>
                </a:solidFill>
              </a:rPr>
            </a:br>
            <a:r>
              <a:rPr lang="en-US" sz="3800" b="1">
                <a:solidFill>
                  <a:schemeClr val="bg1"/>
                </a:solidFill>
              </a:rPr>
              <a:t>You have finished this module.</a:t>
            </a:r>
          </a:p>
        </p:txBody>
      </p:sp>
      <p:sp>
        <p:nvSpPr>
          <p:cNvPr id="12" name="TextBox 11">
            <a:extLst>
              <a:ext uri="{FF2B5EF4-FFF2-40B4-BE49-F238E27FC236}">
                <a16:creationId xmlns:a16="http://schemas.microsoft.com/office/drawing/2014/main" id="{0FF788F3-E2B2-C6E7-D52D-866285E5322B}"/>
              </a:ext>
            </a:extLst>
          </p:cNvPr>
          <p:cNvSpPr txBox="1"/>
          <p:nvPr/>
        </p:nvSpPr>
        <p:spPr>
          <a:xfrm>
            <a:off x="2566219" y="3055344"/>
            <a:ext cx="8029210" cy="2954655"/>
          </a:xfrm>
          <a:prstGeom prst="rect">
            <a:avLst/>
          </a:prstGeom>
          <a:noFill/>
        </p:spPr>
        <p:txBody>
          <a:bodyPr wrap="square">
            <a:spAutoFit/>
          </a:bodyPr>
          <a:lstStyle/>
          <a:p>
            <a:pPr fontAlgn="auto">
              <a:buNone/>
            </a:pPr>
            <a:r>
              <a:rPr lang="en-US" sz="2400" dirty="0">
                <a:solidFill>
                  <a:srgbClr val="002060"/>
                </a:solidFill>
              </a:rPr>
              <a:t>F</a:t>
            </a:r>
            <a:r>
              <a:rPr lang="en-US" sz="2400" dirty="0">
                <a:solidFill>
                  <a:srgbClr val="002060"/>
                </a:solidFill>
                <a:effectLst/>
              </a:rPr>
              <a:t>ull list of resources used in the creation of this module:</a:t>
            </a:r>
          </a:p>
          <a:p>
            <a:pPr fontAlgn="auto">
              <a:buNone/>
            </a:pPr>
            <a:r>
              <a:rPr lang="en-US" sz="2400" dirty="0">
                <a:solidFill>
                  <a:srgbClr val="002060"/>
                </a:solidFill>
                <a:effectLst/>
                <a:hlinkClick r:id="rId4"/>
              </a:rPr>
              <a:t>Flu </a:t>
            </a:r>
            <a:r>
              <a:rPr lang="en-US" sz="2400" dirty="0" err="1">
                <a:solidFill>
                  <a:srgbClr val="002060"/>
                </a:solidFill>
                <a:effectLst/>
                <a:hlinkClick r:id="rId4"/>
              </a:rPr>
              <a:t>Immz</a:t>
            </a:r>
            <a:r>
              <a:rPr lang="en-US" sz="2400" dirty="0">
                <a:solidFill>
                  <a:srgbClr val="002060"/>
                </a:solidFill>
                <a:effectLst/>
                <a:hlinkClick r:id="rId4"/>
              </a:rPr>
              <a:t> Resources – Updated Sept 2025.docx</a:t>
            </a:r>
            <a:endParaRPr lang="en-US" sz="2400" dirty="0">
              <a:solidFill>
                <a:srgbClr val="002060"/>
              </a:solidFill>
              <a:effectLst/>
            </a:endParaRPr>
          </a:p>
          <a:p>
            <a:r>
              <a:rPr lang="en-US" sz="2400" dirty="0">
                <a:solidFill>
                  <a:srgbClr val="002060"/>
                </a:solidFill>
                <a:effectLst/>
              </a:rPr>
              <a:t> </a:t>
            </a:r>
            <a:br>
              <a:rPr lang="en-US" sz="2400" b="0" i="0" dirty="0">
                <a:solidFill>
                  <a:srgbClr val="000000"/>
                </a:solidFill>
                <a:effectLst/>
                <a:latin typeface="inherit"/>
              </a:rPr>
            </a:br>
            <a:r>
              <a:rPr lang="en-US" sz="2400" dirty="0">
                <a:solidFill>
                  <a:srgbClr val="002060"/>
                </a:solidFill>
              </a:rPr>
              <a:t>You can download the American College of Physicians’ “Vaccine-Catch-Up” template from their webpage, or by clicking the link below.</a:t>
            </a:r>
          </a:p>
          <a:p>
            <a:r>
              <a:rPr lang="en-US" sz="2400" dirty="0">
                <a:solidFill>
                  <a:srgbClr val="002060"/>
                </a:solidFill>
                <a:hlinkClick r:id="rId5"/>
              </a:rPr>
              <a:t>vaccine-catch-up-email-template.docx</a:t>
            </a:r>
            <a:endParaRPr lang="en-US" sz="2400" dirty="0">
              <a:solidFill>
                <a:srgbClr val="002060"/>
              </a:solidFill>
            </a:endParaRPr>
          </a:p>
          <a:p>
            <a:pPr fontAlgn="auto"/>
            <a:endParaRPr lang="en-US" dirty="0"/>
          </a:p>
        </p:txBody>
      </p:sp>
    </p:spTree>
    <p:extLst>
      <p:ext uri="{BB962C8B-B14F-4D97-AF65-F5344CB8AC3E}">
        <p14:creationId xmlns:p14="http://schemas.microsoft.com/office/powerpoint/2010/main" val="1724201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0E68E-AFDD-E3E3-EF36-F578F594CFB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FF0AEEE-0CF7-5A39-BC07-FA5760F2E3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5951" y="1684485"/>
            <a:ext cx="5306107" cy="3723118"/>
          </a:xfrm>
          <a:prstGeom prst="rect">
            <a:avLst/>
          </a:prstGeom>
        </p:spPr>
      </p:pic>
      <p:sp>
        <p:nvSpPr>
          <p:cNvPr id="11" name="TextBox 10">
            <a:extLst>
              <a:ext uri="{FF2B5EF4-FFF2-40B4-BE49-F238E27FC236}">
                <a16:creationId xmlns:a16="http://schemas.microsoft.com/office/drawing/2014/main" id="{F98E8965-E05D-DC65-AFD2-34E9AAEA31DB}"/>
              </a:ext>
            </a:extLst>
          </p:cNvPr>
          <p:cNvSpPr txBox="1"/>
          <p:nvPr/>
        </p:nvSpPr>
        <p:spPr>
          <a:xfrm>
            <a:off x="6030954" y="1837884"/>
            <a:ext cx="4918681" cy="3416320"/>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rgbClr val="002060"/>
                </a:solidFill>
              </a:rPr>
              <a:t>Yes! In the 2024 – 2025 flu season, flu was a related cause of death for </a:t>
            </a:r>
            <a:r>
              <a:rPr lang="en-US" sz="2200" b="1" dirty="0">
                <a:solidFill>
                  <a:srgbClr val="002060"/>
                </a:solidFill>
              </a:rPr>
              <a:t>225 people</a:t>
            </a:r>
            <a:r>
              <a:rPr lang="en-US" sz="2200" dirty="0">
                <a:solidFill>
                  <a:srgbClr val="002060"/>
                </a:solidFill>
              </a:rPr>
              <a:t>.</a:t>
            </a:r>
          </a:p>
          <a:p>
            <a:pPr marL="285750" indent="-285750">
              <a:buFont typeface="Arial" panose="020B0604020202020204" pitchFamily="34" charset="0"/>
              <a:buChar char="•"/>
            </a:pPr>
            <a:endParaRPr lang="en-US" sz="2200" dirty="0">
              <a:solidFill>
                <a:srgbClr val="002060"/>
              </a:solidFill>
            </a:endParaRPr>
          </a:p>
          <a:p>
            <a:pPr marL="285750" indent="-285750">
              <a:buFont typeface="Arial" panose="020B0604020202020204" pitchFamily="34" charset="0"/>
              <a:buChar char="•"/>
            </a:pPr>
            <a:r>
              <a:rPr lang="en-US" sz="2200" dirty="0">
                <a:solidFill>
                  <a:srgbClr val="002060"/>
                </a:solidFill>
              </a:rPr>
              <a:t>During the worst weeks of the 2024-2025 flu season, more than 13% of Emergency Department visits in Kansas were associated with influenza-like illness.</a:t>
            </a: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938DA161-4675-4908-8CA1-62175ED6226F}"/>
              </a:ext>
            </a:extLst>
          </p:cNvPr>
          <p:cNvSpPr txBox="1"/>
          <p:nvPr/>
        </p:nvSpPr>
        <p:spPr>
          <a:xfrm>
            <a:off x="-61714" y="6388806"/>
            <a:ext cx="6096000" cy="400110"/>
          </a:xfrm>
          <a:prstGeom prst="rect">
            <a:avLst/>
          </a:prstGeom>
          <a:noFill/>
        </p:spPr>
        <p:txBody>
          <a:bodyPr wrap="square">
            <a:spAutoFit/>
          </a:bodyPr>
          <a:lstStyle/>
          <a:p>
            <a:r>
              <a:rPr lang="en-US" sz="1000" b="0" i="1">
                <a:solidFill>
                  <a:srgbClr val="000000"/>
                </a:solidFill>
                <a:effectLst/>
              </a:rPr>
              <a:t>Reference:</a:t>
            </a:r>
            <a:br>
              <a:rPr lang="en-US" sz="1000" i="1"/>
            </a:br>
            <a:r>
              <a:rPr lang="en-US" sz="1000" b="0" i="1">
                <a:solidFill>
                  <a:srgbClr val="0A56A6"/>
                </a:solidFill>
                <a:effectLst/>
                <a:hlinkClick r:id="rId3"/>
              </a:rPr>
              <a:t>www.kdhe.ks.gov/1476/Influenza-Surveillance</a:t>
            </a:r>
            <a:endParaRPr lang="en-US" sz="1000" i="1"/>
          </a:p>
        </p:txBody>
      </p:sp>
      <p:pic>
        <p:nvPicPr>
          <p:cNvPr id="3" name="Picture 5">
            <a:extLst>
              <a:ext uri="{FF2B5EF4-FFF2-40B4-BE49-F238E27FC236}">
                <a16:creationId xmlns:a16="http://schemas.microsoft.com/office/drawing/2014/main" id="{D14E8AC7-6322-11E9-A36E-D2E459A1C4C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5" name="TextBox 4">
            <a:extLst>
              <a:ext uri="{FF2B5EF4-FFF2-40B4-BE49-F238E27FC236}">
                <a16:creationId xmlns:a16="http://schemas.microsoft.com/office/drawing/2014/main" id="{5655081F-38EA-7DE9-E1E3-3A8920591E0E}"/>
              </a:ext>
            </a:extLst>
          </p:cNvPr>
          <p:cNvSpPr txBox="1"/>
          <p:nvPr/>
        </p:nvSpPr>
        <p:spPr>
          <a:xfrm>
            <a:off x="0" y="0"/>
            <a:ext cx="12192000" cy="630942"/>
          </a:xfrm>
          <a:prstGeom prst="rect">
            <a:avLst/>
          </a:prstGeom>
          <a:solidFill>
            <a:srgbClr val="3B64AF"/>
          </a:solidFill>
        </p:spPr>
        <p:txBody>
          <a:bodyPr wrap="square">
            <a:spAutoFit/>
          </a:bodyPr>
          <a:lstStyle/>
          <a:p>
            <a:pPr algn="ctr"/>
            <a:r>
              <a:rPr lang="en-US" sz="3500" b="1">
                <a:solidFill>
                  <a:srgbClr val="F8BD16"/>
                </a:solidFill>
              </a:rPr>
              <a:t>Was Kansas hit this hard?</a:t>
            </a:r>
          </a:p>
        </p:txBody>
      </p:sp>
    </p:spTree>
    <p:extLst>
      <p:ext uri="{BB962C8B-B14F-4D97-AF65-F5344CB8AC3E}">
        <p14:creationId xmlns:p14="http://schemas.microsoft.com/office/powerpoint/2010/main" val="20156779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71F5-E4C8-DE1C-9F1F-92896B37B371}"/>
            </a:ext>
          </a:extLst>
        </p:cNvPr>
        <p:cNvGrpSpPr/>
        <p:nvPr/>
      </p:nvGrpSpPr>
      <p:grpSpPr>
        <a:xfrm>
          <a:off x="0" y="0"/>
          <a:ext cx="0" cy="0"/>
          <a:chOff x="0" y="0"/>
          <a:chExt cx="0" cy="0"/>
        </a:xfrm>
      </p:grpSpPr>
      <p:pic>
        <p:nvPicPr>
          <p:cNvPr id="3" name="Picture 5">
            <a:extLst>
              <a:ext uri="{FF2B5EF4-FFF2-40B4-BE49-F238E27FC236}">
                <a16:creationId xmlns:a16="http://schemas.microsoft.com/office/drawing/2014/main" id="{914AD729-4A2D-9A75-5E78-CB074977617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6" name="TextBox 5">
            <a:extLst>
              <a:ext uri="{FF2B5EF4-FFF2-40B4-BE49-F238E27FC236}">
                <a16:creationId xmlns:a16="http://schemas.microsoft.com/office/drawing/2014/main" id="{5ECB6202-073E-8C5D-B25B-BB233E73CA41}"/>
              </a:ext>
            </a:extLst>
          </p:cNvPr>
          <p:cNvSpPr txBox="1"/>
          <p:nvPr/>
        </p:nvSpPr>
        <p:spPr>
          <a:xfrm>
            <a:off x="0" y="0"/>
            <a:ext cx="12192000" cy="630942"/>
          </a:xfrm>
          <a:prstGeom prst="rect">
            <a:avLst/>
          </a:prstGeom>
          <a:solidFill>
            <a:srgbClr val="3B64AF"/>
          </a:solidFill>
        </p:spPr>
        <p:txBody>
          <a:bodyPr wrap="square" lIns="91440" tIns="45720" rIns="91440" bIns="45720" anchor="t">
            <a:spAutoFit/>
          </a:bodyPr>
          <a:lstStyle/>
          <a:p>
            <a:pPr algn="ctr"/>
            <a:r>
              <a:rPr lang="en-US" sz="3500" b="1">
                <a:solidFill>
                  <a:srgbClr val="F8BD16"/>
                </a:solidFill>
              </a:rPr>
              <a:t>If you are a healthcare provider and want CE credit...</a:t>
            </a:r>
          </a:p>
        </p:txBody>
      </p:sp>
      <p:sp>
        <p:nvSpPr>
          <p:cNvPr id="8" name="TextBox 7">
            <a:extLst>
              <a:ext uri="{FF2B5EF4-FFF2-40B4-BE49-F238E27FC236}">
                <a16:creationId xmlns:a16="http://schemas.microsoft.com/office/drawing/2014/main" id="{68EB14E2-1DB1-C44F-6F7C-791105D274F1}"/>
              </a:ext>
            </a:extLst>
          </p:cNvPr>
          <p:cNvSpPr txBox="1"/>
          <p:nvPr/>
        </p:nvSpPr>
        <p:spPr>
          <a:xfrm>
            <a:off x="346790" y="1529396"/>
            <a:ext cx="7740502" cy="4247317"/>
          </a:xfrm>
          <a:prstGeom prst="rect">
            <a:avLst/>
          </a:prstGeom>
          <a:noFill/>
        </p:spPr>
        <p:txBody>
          <a:bodyPr wrap="square">
            <a:spAutoFit/>
          </a:bodyPr>
          <a:lstStyle/>
          <a:p>
            <a:pPr algn="l">
              <a:buNone/>
            </a:pPr>
            <a:r>
              <a:rPr lang="en-US" b="1" dirty="0">
                <a:solidFill>
                  <a:srgbClr val="002060"/>
                </a:solidFill>
                <a:effectLst/>
              </a:rPr>
              <a:t>IKC’s </a:t>
            </a:r>
            <a:r>
              <a:rPr lang="en-US" b="1" i="1" dirty="0">
                <a:solidFill>
                  <a:srgbClr val="002060"/>
                </a:solidFill>
                <a:effectLst/>
              </a:rPr>
              <a:t>Preventing Flu </a:t>
            </a:r>
            <a:r>
              <a:rPr lang="en-US" b="1" dirty="0">
                <a:solidFill>
                  <a:srgbClr val="002060"/>
                </a:solidFill>
                <a:effectLst/>
              </a:rPr>
              <a:t>education module is a 0.5-hour Continuing Education (CE) activity. CE is available at </a:t>
            </a:r>
            <a:r>
              <a:rPr lang="en-US" b="1" u="sng" dirty="0">
                <a:solidFill>
                  <a:srgbClr val="002060"/>
                </a:solidFill>
                <a:effectLst/>
              </a:rPr>
              <a:t>no cost</a:t>
            </a:r>
            <a:r>
              <a:rPr lang="en-US" b="1" dirty="0">
                <a:solidFill>
                  <a:srgbClr val="002060"/>
                </a:solidFill>
                <a:effectLst/>
              </a:rPr>
              <a:t> to physicians, pharmacists, physician assistants, nurses, and nurse practitioners.</a:t>
            </a:r>
          </a:p>
          <a:p>
            <a:pPr algn="l">
              <a:buNone/>
            </a:pPr>
            <a:endParaRPr lang="en-US" b="1" dirty="0">
              <a:solidFill>
                <a:srgbClr val="002060"/>
              </a:solidFill>
            </a:endParaRPr>
          </a:p>
          <a:p>
            <a:pPr algn="l">
              <a:buNone/>
            </a:pPr>
            <a:r>
              <a:rPr lang="en-US" dirty="0">
                <a:solidFill>
                  <a:srgbClr val="002060"/>
                </a:solidFill>
              </a:rPr>
              <a:t>These slides contain the same content as the education module; however, you will need to complete the online education module to claim your CE credit. </a:t>
            </a:r>
          </a:p>
          <a:p>
            <a:pPr algn="l">
              <a:buNone/>
            </a:pPr>
            <a:endParaRPr lang="en-US" dirty="0">
              <a:solidFill>
                <a:srgbClr val="002060"/>
              </a:solidFill>
              <a:effectLst/>
            </a:endParaRPr>
          </a:p>
          <a:p>
            <a:pPr algn="l">
              <a:buNone/>
            </a:pPr>
            <a:r>
              <a:rPr lang="en-US" dirty="0">
                <a:solidFill>
                  <a:srgbClr val="002060"/>
                </a:solidFill>
              </a:rPr>
              <a:t>To start the online education module, scan the QR code, or visit the link below:</a:t>
            </a:r>
          </a:p>
          <a:p>
            <a:pPr algn="l">
              <a:buNone/>
            </a:pPr>
            <a:endParaRPr lang="en-US" dirty="0">
              <a:solidFill>
                <a:srgbClr val="002060"/>
              </a:solidFill>
              <a:effectLst/>
            </a:endParaRPr>
          </a:p>
          <a:p>
            <a:r>
              <a:rPr lang="en-US" dirty="0">
                <a:solidFill>
                  <a:srgbClr val="002060"/>
                </a:solidFill>
                <a:hlinkClick r:id="rId3"/>
              </a:rPr>
              <a:t>https://rise.articulate.com/share/O7bkDu1VM4Xjx13lH1iPBbApoDQUi1dJ</a:t>
            </a:r>
            <a:endParaRPr lang="en-US" dirty="0">
              <a:solidFill>
                <a:srgbClr val="002060"/>
              </a:solidFill>
            </a:endParaRPr>
          </a:p>
          <a:p>
            <a:endParaRPr lang="en-US" dirty="0">
              <a:solidFill>
                <a:srgbClr val="002060"/>
              </a:solidFill>
              <a:effectLst/>
              <a:latin typeface="FiraSans-Book"/>
            </a:endParaRPr>
          </a:p>
          <a:p>
            <a:pPr>
              <a:buNone/>
            </a:pPr>
            <a:br>
              <a:rPr lang="en-US" dirty="0"/>
            </a:br>
            <a:endParaRPr lang="en-US" dirty="0"/>
          </a:p>
        </p:txBody>
      </p:sp>
      <p:pic>
        <p:nvPicPr>
          <p:cNvPr id="10" name="Picture 9">
            <a:extLst>
              <a:ext uri="{FF2B5EF4-FFF2-40B4-BE49-F238E27FC236}">
                <a16:creationId xmlns:a16="http://schemas.microsoft.com/office/drawing/2014/main" id="{A405781B-D670-DA47-6D29-2059E28A3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320" y="1477872"/>
            <a:ext cx="3423288" cy="3423288"/>
          </a:xfrm>
          <a:prstGeom prst="rect">
            <a:avLst/>
          </a:prstGeom>
        </p:spPr>
      </p:pic>
    </p:spTree>
    <p:extLst>
      <p:ext uri="{BB962C8B-B14F-4D97-AF65-F5344CB8AC3E}">
        <p14:creationId xmlns:p14="http://schemas.microsoft.com/office/powerpoint/2010/main" val="4031891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C6339-7F3E-705B-9428-017E6974FFD8}"/>
            </a:ext>
          </a:extLst>
        </p:cNvPr>
        <p:cNvGrpSpPr/>
        <p:nvPr/>
      </p:nvGrpSpPr>
      <p:grpSpPr>
        <a:xfrm>
          <a:off x="0" y="0"/>
          <a:ext cx="0" cy="0"/>
          <a:chOff x="0" y="0"/>
          <a:chExt cx="0" cy="0"/>
        </a:xfrm>
      </p:grpSpPr>
      <p:pic>
        <p:nvPicPr>
          <p:cNvPr id="3" name="Picture 5">
            <a:extLst>
              <a:ext uri="{FF2B5EF4-FFF2-40B4-BE49-F238E27FC236}">
                <a16:creationId xmlns:a16="http://schemas.microsoft.com/office/drawing/2014/main" id="{1786A7B9-3242-1896-87B4-21B6B778283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
        <p:nvSpPr>
          <p:cNvPr id="6" name="TextBox 5">
            <a:extLst>
              <a:ext uri="{FF2B5EF4-FFF2-40B4-BE49-F238E27FC236}">
                <a16:creationId xmlns:a16="http://schemas.microsoft.com/office/drawing/2014/main" id="{9FCC8127-0DEB-57A5-A2CA-BABDFC6E7BC0}"/>
              </a:ext>
            </a:extLst>
          </p:cNvPr>
          <p:cNvSpPr txBox="1"/>
          <p:nvPr/>
        </p:nvSpPr>
        <p:spPr>
          <a:xfrm>
            <a:off x="0" y="0"/>
            <a:ext cx="12192000" cy="630942"/>
          </a:xfrm>
          <a:prstGeom prst="rect">
            <a:avLst/>
          </a:prstGeom>
          <a:solidFill>
            <a:srgbClr val="3B64AF"/>
          </a:solidFill>
        </p:spPr>
        <p:txBody>
          <a:bodyPr wrap="square" lIns="91440" tIns="45720" rIns="91440" bIns="45720" anchor="t">
            <a:spAutoFit/>
          </a:bodyPr>
          <a:lstStyle/>
          <a:p>
            <a:pPr algn="ctr"/>
            <a:r>
              <a:rPr lang="en-US" sz="3500" b="1" dirty="0">
                <a:solidFill>
                  <a:srgbClr val="F8BD16"/>
                </a:solidFill>
              </a:rPr>
              <a:t>#KansasFightsFlu</a:t>
            </a:r>
          </a:p>
        </p:txBody>
      </p:sp>
      <p:sp>
        <p:nvSpPr>
          <p:cNvPr id="8" name="TextBox 7">
            <a:extLst>
              <a:ext uri="{FF2B5EF4-FFF2-40B4-BE49-F238E27FC236}">
                <a16:creationId xmlns:a16="http://schemas.microsoft.com/office/drawing/2014/main" id="{61A4C3F2-F7F5-29F7-980A-E9D11B3AB298}"/>
              </a:ext>
            </a:extLst>
          </p:cNvPr>
          <p:cNvSpPr txBox="1"/>
          <p:nvPr/>
        </p:nvSpPr>
        <p:spPr>
          <a:xfrm>
            <a:off x="451017" y="1881777"/>
            <a:ext cx="7085765" cy="3385542"/>
          </a:xfrm>
          <a:prstGeom prst="rect">
            <a:avLst/>
          </a:prstGeom>
          <a:noFill/>
        </p:spPr>
        <p:txBody>
          <a:bodyPr wrap="square">
            <a:spAutoFit/>
          </a:bodyPr>
          <a:lstStyle/>
          <a:p>
            <a:r>
              <a:rPr lang="en-US" sz="2000" b="1" dirty="0">
                <a:solidFill>
                  <a:srgbClr val="002060"/>
                </a:solidFill>
              </a:rPr>
              <a:t>#KansasFightsFlu is a campaign to encourage healthcare providers and organizations to raise awareness on the importance of influenza immunization rates in our communities. The goal is to increase rates of influenza vaccinations across Kansas.</a:t>
            </a:r>
            <a:br>
              <a:rPr lang="en-US" sz="2000" dirty="0">
                <a:solidFill>
                  <a:srgbClr val="002060"/>
                </a:solidFill>
              </a:rPr>
            </a:br>
            <a:endParaRPr lang="en-US" sz="2000" b="1" dirty="0">
              <a:solidFill>
                <a:srgbClr val="002060"/>
              </a:solidFill>
            </a:endParaRPr>
          </a:p>
          <a:p>
            <a:pPr algn="l">
              <a:buNone/>
            </a:pPr>
            <a:r>
              <a:rPr lang="en-US" sz="2000" dirty="0">
                <a:solidFill>
                  <a:srgbClr val="002060"/>
                </a:solidFill>
              </a:rPr>
              <a:t>Visit IKC’s </a:t>
            </a:r>
            <a:r>
              <a:rPr lang="en-US" sz="2000" dirty="0">
                <a:solidFill>
                  <a:srgbClr val="002060"/>
                </a:solidFill>
                <a:hlinkClick r:id="rId3"/>
              </a:rPr>
              <a:t>#KansasFights Flu page </a:t>
            </a:r>
            <a:r>
              <a:rPr lang="en-US" sz="2000" dirty="0">
                <a:solidFill>
                  <a:srgbClr val="002060"/>
                </a:solidFill>
              </a:rPr>
              <a:t>to for the latest flu resources, graphics, reels, and more!</a:t>
            </a:r>
          </a:p>
          <a:p>
            <a:endParaRPr lang="en-US" dirty="0">
              <a:solidFill>
                <a:srgbClr val="002060"/>
              </a:solidFill>
              <a:effectLst/>
              <a:latin typeface="FiraSans-Book"/>
            </a:endParaRPr>
          </a:p>
          <a:p>
            <a:pPr>
              <a:buNone/>
            </a:pPr>
            <a:br>
              <a:rPr lang="en-US" dirty="0"/>
            </a:br>
            <a:endParaRPr lang="en-US" dirty="0"/>
          </a:p>
        </p:txBody>
      </p:sp>
      <p:pic>
        <p:nvPicPr>
          <p:cNvPr id="10" name="Picture 9">
            <a:extLst>
              <a:ext uri="{FF2B5EF4-FFF2-40B4-BE49-F238E27FC236}">
                <a16:creationId xmlns:a16="http://schemas.microsoft.com/office/drawing/2014/main" id="{249C65F5-10EB-23CF-44B3-C31C1E162E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68765" y="2812674"/>
            <a:ext cx="3153189" cy="3153189"/>
          </a:xfrm>
          <a:prstGeom prst="rect">
            <a:avLst/>
          </a:prstGeom>
        </p:spPr>
      </p:pic>
      <p:pic>
        <p:nvPicPr>
          <p:cNvPr id="4" name="Picture 3">
            <a:extLst>
              <a:ext uri="{FF2B5EF4-FFF2-40B4-BE49-F238E27FC236}">
                <a16:creationId xmlns:a16="http://schemas.microsoft.com/office/drawing/2014/main" id="{00C6C14B-C4F0-B4F4-555A-62738C427F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6081" y="892137"/>
            <a:ext cx="3958558" cy="1979279"/>
          </a:xfrm>
          <a:prstGeom prst="rect">
            <a:avLst/>
          </a:prstGeom>
        </p:spPr>
      </p:pic>
    </p:spTree>
    <p:extLst>
      <p:ext uri="{BB962C8B-B14F-4D97-AF65-F5344CB8AC3E}">
        <p14:creationId xmlns:p14="http://schemas.microsoft.com/office/powerpoint/2010/main" val="140348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1CBF9-BBFB-C6B2-324E-25C2632A63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72759C-2D09-F7E0-1638-4107DB257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7014"/>
          </a:xfrm>
          <a:prstGeom prst="rect">
            <a:avLst/>
          </a:prstGeom>
        </p:spPr>
      </p:pic>
      <p:pic>
        <p:nvPicPr>
          <p:cNvPr id="2" name="Picture 5">
            <a:extLst>
              <a:ext uri="{FF2B5EF4-FFF2-40B4-BE49-F238E27FC236}">
                <a16:creationId xmlns:a16="http://schemas.microsoft.com/office/drawing/2014/main" id="{9E73E12A-0F05-6382-25BE-AE281179468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402529" y="6223306"/>
            <a:ext cx="1687057" cy="510335"/>
          </a:xfrm>
          <a:prstGeom prst="rect">
            <a:avLst/>
          </a:prstGeom>
        </p:spPr>
      </p:pic>
    </p:spTree>
    <p:extLst>
      <p:ext uri="{BB962C8B-B14F-4D97-AF65-F5344CB8AC3E}">
        <p14:creationId xmlns:p14="http://schemas.microsoft.com/office/powerpoint/2010/main" val="15446026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fb4c71b-9f0f-4747-9298-fc9ca31a65b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E6966A43A2CE45A8EDFC7E0E41ABAC" ma:contentTypeVersion="12" ma:contentTypeDescription="Create a new document." ma:contentTypeScope="" ma:versionID="e1fcf64f95448706e132ba4c2c099497">
  <xsd:schema xmlns:xsd="http://www.w3.org/2001/XMLSchema" xmlns:xs="http://www.w3.org/2001/XMLSchema" xmlns:p="http://schemas.microsoft.com/office/2006/metadata/properties" xmlns:ns3="0fb4c71b-9f0f-4747-9298-fc9ca31a65bd" targetNamespace="http://schemas.microsoft.com/office/2006/metadata/properties" ma:root="true" ma:fieldsID="1c846099dcdd15474cde4424c56e1016" ns3:_="">
    <xsd:import namespace="0fb4c71b-9f0f-4747-9298-fc9ca31a65b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b4c71b-9f0f-4747-9298-fc9ca31a65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_activity" ma:index="14"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418733-E64D-4ECE-AC8E-8FA87096EB75}">
  <ds:schemaRefs>
    <ds:schemaRef ds:uri="http://schemas.microsoft.com/sharepoint/v3/contenttype/forms"/>
  </ds:schemaRefs>
</ds:datastoreItem>
</file>

<file path=customXml/itemProps2.xml><?xml version="1.0" encoding="utf-8"?>
<ds:datastoreItem xmlns:ds="http://schemas.openxmlformats.org/officeDocument/2006/customXml" ds:itemID="{E781E3D6-257F-46D9-895A-E88E6155BADB}">
  <ds:schemaRefs>
    <ds:schemaRef ds:uri="http://purl.org/dc/elements/1.1/"/>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0fb4c71b-9f0f-4747-9298-fc9ca31a65bd"/>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15EBD150-5658-438C-811D-80DE024334A2}">
  <ds:schemaRefs>
    <ds:schemaRef ds:uri="0fb4c71b-9f0f-4747-9298-fc9ca31a65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5310</Words>
  <Application>Microsoft Office PowerPoint</Application>
  <PresentationFormat>Widescreen</PresentationFormat>
  <Paragraphs>446</Paragraphs>
  <Slides>81</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Aptos</vt:lpstr>
      <vt:lpstr>Aptos Display</vt:lpstr>
      <vt:lpstr>Arial</vt:lpstr>
      <vt:lpstr>FiraSans-Book</vt:lpstr>
      <vt:lpstr>inherit</vt:lpstr>
      <vt:lpstr>Inter</vt:lpstr>
      <vt:lpstr>Lato</vt:lpstr>
      <vt:lpstr>Montserrat</vt:lpstr>
      <vt:lpstr>Office Theme</vt:lpstr>
      <vt:lpstr>PowerPoint Presentation</vt:lpstr>
      <vt:lpstr>PowerPoint Presentation</vt:lpstr>
      <vt:lpstr>Lesson 1:  The Burden of Flu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2:  “Why I want you to be vaccinated”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3:  How Well Protected is the Kansas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4:  Start with a more effective 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5:  Quick answers to common family and provider concerns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6:  Beyond communication: doing better!</vt:lpstr>
      <vt:lpstr>PowerPoint Presentation</vt:lpstr>
      <vt:lpstr>PowerPoint Presentation</vt:lpstr>
      <vt:lpstr>PowerPoint Presentation</vt:lpstr>
      <vt:lpstr>Lesson 7:  Wrap Up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 Gwynn</dc:creator>
  <cp:lastModifiedBy>Greg Gwynn</cp:lastModifiedBy>
  <cp:revision>2</cp:revision>
  <dcterms:created xsi:type="dcterms:W3CDTF">2026-02-23T14:54:25Z</dcterms:created>
  <dcterms:modified xsi:type="dcterms:W3CDTF">2026-03-06T18:03:58Z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0x010100C6E6966A43A2CE45A8EDFC7E0E41ABAC</vt:lpwstr>
  </property>
</Properties>
</file>